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42"/>
  </p:notesMasterIdLst>
  <p:sldIdLst>
    <p:sldId id="296" r:id="rId7"/>
    <p:sldId id="298" r:id="rId8"/>
    <p:sldId id="337" r:id="rId9"/>
    <p:sldId id="357" r:id="rId10"/>
    <p:sldId id="351" r:id="rId11"/>
    <p:sldId id="334" r:id="rId12"/>
    <p:sldId id="335" r:id="rId13"/>
    <p:sldId id="352" r:id="rId14"/>
    <p:sldId id="361" r:id="rId15"/>
    <p:sldId id="340" r:id="rId16"/>
    <p:sldId id="341" r:id="rId17"/>
    <p:sldId id="306" r:id="rId18"/>
    <p:sldId id="324" r:id="rId19"/>
    <p:sldId id="347" r:id="rId20"/>
    <p:sldId id="327" r:id="rId21"/>
    <p:sldId id="328" r:id="rId22"/>
    <p:sldId id="362" r:id="rId23"/>
    <p:sldId id="310" r:id="rId24"/>
    <p:sldId id="311" r:id="rId25"/>
    <p:sldId id="312" r:id="rId26"/>
    <p:sldId id="313" r:id="rId27"/>
    <p:sldId id="314" r:id="rId28"/>
    <p:sldId id="315" r:id="rId29"/>
    <p:sldId id="316" r:id="rId30"/>
    <p:sldId id="317" r:id="rId31"/>
    <p:sldId id="318" r:id="rId32"/>
    <p:sldId id="319" r:id="rId33"/>
    <p:sldId id="344" r:id="rId34"/>
    <p:sldId id="320" r:id="rId35"/>
    <p:sldId id="345" r:id="rId36"/>
    <p:sldId id="346" r:id="rId37"/>
    <p:sldId id="321" r:id="rId38"/>
    <p:sldId id="322" r:id="rId39"/>
    <p:sldId id="356" r:id="rId40"/>
    <p:sldId id="308" r:id="rId41"/>
  </p:sldIdLst>
  <p:sldSz cx="9144000" cy="6858000" type="screen4x3"/>
  <p:notesSz cx="6735763" cy="98663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67229-5E5A-4198-9A92-6B932B0B184A}" v="9" dt="2019-10-01T11:37:47.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34" autoAdjust="0"/>
  </p:normalViewPr>
  <p:slideViewPr>
    <p:cSldViewPr>
      <p:cViewPr varScale="1">
        <p:scale>
          <a:sx n="62" d="100"/>
          <a:sy n="62" d="100"/>
        </p:scale>
        <p:origin x="162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9BC4A67E-A20F-45CD-AC2A-9EC7C1EFA91C}" type="datetimeFigureOut">
              <a:rPr lang="en-GB" smtClean="0"/>
              <a:pPr/>
              <a:t>08/10/2019</a:t>
            </a:fld>
            <a:endParaRPr lang="en-GB"/>
          </a:p>
        </p:txBody>
      </p:sp>
      <p:sp>
        <p:nvSpPr>
          <p:cNvPr id="4" name="Tijdelijke aanduiding voor dia-afbeelding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DB1EF642-5FBB-44B6-A084-5C11C45EEEBC}" type="slidenum">
              <a:rPr lang="en-GB" smtClean="0"/>
              <a:pPr/>
              <a:t>‹nr.›</a:t>
            </a:fld>
            <a:endParaRPr lang="en-GB"/>
          </a:p>
        </p:txBody>
      </p:sp>
    </p:spTree>
    <p:extLst>
      <p:ext uri="{BB962C8B-B14F-4D97-AF65-F5344CB8AC3E}">
        <p14:creationId xmlns:p14="http://schemas.microsoft.com/office/powerpoint/2010/main" val="260161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bostart.nl/gezondheid/logopedi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hbostart.nl/onderwijs/alo/"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bostart.nl/numerus-fixus-hb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1EF642-5FBB-44B6-A084-5C11C45EEEBC}" type="slidenum">
              <a:rPr lang="en-GB" smtClean="0"/>
              <a:pPr/>
              <a:t>5</a:t>
            </a:fld>
            <a:endParaRPr lang="en-GB"/>
          </a:p>
        </p:txBody>
      </p:sp>
    </p:spTree>
    <p:extLst>
      <p:ext uri="{BB962C8B-B14F-4D97-AF65-F5344CB8AC3E}">
        <p14:creationId xmlns:p14="http://schemas.microsoft.com/office/powerpoint/2010/main" val="231329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1EF642-5FBB-44B6-A084-5C11C45EEEBC}" type="slidenum">
              <a:rPr lang="en-GB" smtClean="0"/>
              <a:pPr/>
              <a:t>8</a:t>
            </a:fld>
            <a:endParaRPr lang="en-GB"/>
          </a:p>
        </p:txBody>
      </p:sp>
    </p:spTree>
    <p:extLst>
      <p:ext uri="{BB962C8B-B14F-4D97-AF65-F5344CB8AC3E}">
        <p14:creationId xmlns:p14="http://schemas.microsoft.com/office/powerpoint/2010/main" val="318266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EF642-5FBB-44B6-A084-5C11C45EEE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3727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1EF642-5FBB-44B6-A084-5C11C45EEEBC}" type="slidenum">
              <a:rPr lang="en-GB" smtClean="0"/>
              <a:pPr/>
              <a:t>12</a:t>
            </a:fld>
            <a:endParaRPr lang="en-GB"/>
          </a:p>
        </p:txBody>
      </p:sp>
    </p:spTree>
    <p:extLst>
      <p:ext uri="{BB962C8B-B14F-4D97-AF65-F5344CB8AC3E}">
        <p14:creationId xmlns:p14="http://schemas.microsoft.com/office/powerpoint/2010/main" val="269668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27875" y="2443163"/>
            <a:ext cx="16295688" cy="12222162"/>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https://www.youtube.com/watch?v=pDWVfrWvqe4</a:t>
            </a:r>
          </a:p>
          <a:p>
            <a:endParaRPr lang="nl-NL" dirty="0"/>
          </a:p>
        </p:txBody>
      </p:sp>
      <p:sp>
        <p:nvSpPr>
          <p:cNvPr id="4" name="Tijdelijke aanduiding voor dianummer 3"/>
          <p:cNvSpPr>
            <a:spLocks noGrp="1"/>
          </p:cNvSpPr>
          <p:nvPr>
            <p:ph type="sldNum" sz="quarter" idx="10"/>
          </p:nvPr>
        </p:nvSpPr>
        <p:spPr/>
        <p:txBody>
          <a:bodyPr/>
          <a:lstStyle/>
          <a:p>
            <a:fld id="{DB1EF642-5FBB-44B6-A084-5C11C45EEEBC}" type="slidenum">
              <a:rPr lang="en-GB" smtClean="0"/>
              <a:pPr/>
              <a:t>13</a:t>
            </a:fld>
            <a:endParaRPr lang="en-GB"/>
          </a:p>
        </p:txBody>
      </p:sp>
    </p:spTree>
    <p:extLst>
      <p:ext uri="{BB962C8B-B14F-4D97-AF65-F5344CB8AC3E}">
        <p14:creationId xmlns:p14="http://schemas.microsoft.com/office/powerpoint/2010/main" val="205399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27875" y="2443163"/>
            <a:ext cx="16295688" cy="12222162"/>
          </a:xfrm>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Speciale toelatingseisen</a:t>
            </a:r>
          </a:p>
          <a:p>
            <a:r>
              <a:rPr lang="nl-NL" sz="1200" b="0" i="0" kern="1200" dirty="0">
                <a:solidFill>
                  <a:schemeClr val="tx1"/>
                </a:solidFill>
                <a:effectLst/>
                <a:latin typeface="+mn-lt"/>
                <a:ea typeface="+mn-ea"/>
                <a:cs typeface="+mn-cs"/>
              </a:rPr>
              <a:t>Sommige hogescholen stellen voor enkele opleidingen speciale toelatingseisen. Zo kan je zelf vinden dat je goed kunt tekenen, acteren of dansen. De kunst-, theater- of dansacademie moet dat ook vinden. Op speciale selectiedagen moet jij je kunsten laten zien. Denk daar niet te licht over, want velen zijn op die dag van hun kunstzinnige wolk gevallen. Ook kennen de gerelateerde opleidingen aan muziek selectiedagen.</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Enkele opleidingen in de zorg kijken naar jouw eigen gezondheid. Bij </a:t>
            </a:r>
            <a:r>
              <a:rPr lang="nl-NL" sz="1200" b="0" i="0" kern="1200" dirty="0">
                <a:solidFill>
                  <a:schemeClr val="tx1"/>
                </a:solidFill>
                <a:effectLst/>
                <a:latin typeface="+mn-lt"/>
                <a:ea typeface="+mn-ea"/>
                <a:cs typeface="+mn-cs"/>
                <a:hlinkClick r:id="rId3"/>
              </a:rPr>
              <a:t>Logopedie</a:t>
            </a:r>
            <a:r>
              <a:rPr lang="nl-NL" sz="1200" b="0" i="0" kern="1200" dirty="0">
                <a:solidFill>
                  <a:schemeClr val="tx1"/>
                </a:solidFill>
                <a:effectLst/>
                <a:latin typeface="+mn-lt"/>
                <a:ea typeface="+mn-ea"/>
                <a:cs typeface="+mn-cs"/>
              </a:rPr>
              <a:t> letten ze bijvoorbeeld op je gehoor en bij Mondzorgkunde mag je geen </a:t>
            </a:r>
            <a:r>
              <a:rPr lang="nl-NL" sz="1200" b="0" i="0" kern="1200" dirty="0" err="1">
                <a:solidFill>
                  <a:schemeClr val="tx1"/>
                </a:solidFill>
                <a:effectLst/>
                <a:latin typeface="+mn-lt"/>
                <a:ea typeface="+mn-ea"/>
                <a:cs typeface="+mn-cs"/>
              </a:rPr>
              <a:t>Hepatitus</a:t>
            </a:r>
            <a:r>
              <a:rPr lang="nl-NL" sz="1200" b="0" i="0" kern="1200" dirty="0">
                <a:solidFill>
                  <a:schemeClr val="tx1"/>
                </a:solidFill>
                <a:effectLst/>
                <a:latin typeface="+mn-lt"/>
                <a:ea typeface="+mn-ea"/>
                <a:cs typeface="+mn-cs"/>
              </a:rPr>
              <a:t> B hebben. Voor de </a:t>
            </a:r>
            <a:r>
              <a:rPr lang="nl-NL" sz="1200" b="0" i="0" kern="1200" dirty="0">
                <a:solidFill>
                  <a:schemeClr val="tx1"/>
                </a:solidFill>
                <a:effectLst/>
                <a:latin typeface="+mn-lt"/>
                <a:ea typeface="+mn-ea"/>
                <a:cs typeface="+mn-cs"/>
                <a:hlinkClick r:id="rId4"/>
              </a:rPr>
              <a:t>ALO</a:t>
            </a:r>
            <a:r>
              <a:rPr lang="nl-NL" sz="1200" b="0" i="0" kern="1200" dirty="0">
                <a:solidFill>
                  <a:schemeClr val="tx1"/>
                </a:solidFill>
                <a:effectLst/>
                <a:latin typeface="+mn-lt"/>
                <a:ea typeface="+mn-ea"/>
                <a:cs typeface="+mn-cs"/>
              </a:rPr>
              <a:t> moet je een conditie en motoriek op orde zijn, dit wordt voor de toelating getoetst in een medische keuring.</a:t>
            </a:r>
          </a:p>
        </p:txBody>
      </p:sp>
      <p:sp>
        <p:nvSpPr>
          <p:cNvPr id="4" name="Tijdelijke aanduiding voor dianummer 3"/>
          <p:cNvSpPr>
            <a:spLocks noGrp="1"/>
          </p:cNvSpPr>
          <p:nvPr>
            <p:ph type="sldNum" sz="quarter" idx="10"/>
          </p:nvPr>
        </p:nvSpPr>
        <p:spPr/>
        <p:txBody>
          <a:bodyPr/>
          <a:lstStyle/>
          <a:p>
            <a:fld id="{DB1EF642-5FBB-44B6-A084-5C11C45EEEBC}" type="slidenum">
              <a:rPr lang="en-GB" smtClean="0"/>
              <a:pPr/>
              <a:t>14</a:t>
            </a:fld>
            <a:endParaRPr lang="en-GB"/>
          </a:p>
        </p:txBody>
      </p:sp>
    </p:spTree>
    <p:extLst>
      <p:ext uri="{BB962C8B-B14F-4D97-AF65-F5344CB8AC3E}">
        <p14:creationId xmlns:p14="http://schemas.microsoft.com/office/powerpoint/2010/main" val="45440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27875" y="2443163"/>
            <a:ext cx="16295688" cy="12222162"/>
          </a:xfrm>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Sommige hbo opleidingen laten maar een beperkt aantal plaatsen toe. Dit kan komen door krapte op de arbeidsmarkt, waarbij hogescholen te veel mensen voor een bepaalde hbo opleidingen hebben aangenomen. Of doordat er te weinig opleidingsplaatsen zijn. Zijn er teveel studenten die zich hebben aangemeld, dan komt er een selectie.</a:t>
            </a:r>
            <a:br>
              <a:rPr lang="nl-NL" dirty="0"/>
            </a:br>
            <a:br>
              <a:rPr lang="nl-NL" dirty="0"/>
            </a:br>
            <a:r>
              <a:rPr lang="nl-NL" sz="1200" b="0" i="0" kern="1200" dirty="0">
                <a:solidFill>
                  <a:schemeClr val="tx1"/>
                </a:solidFill>
                <a:effectLst/>
                <a:latin typeface="+mn-lt"/>
                <a:ea typeface="+mn-ea"/>
                <a:cs typeface="+mn-cs"/>
              </a:rPr>
              <a:t>Sinds het studiejaar 2017 selecteren hogescholen zelf de studenten voor opleidingen met een fixus. Daarvoor was er een loting. Er wordt nu niet alleen gekeken naar de examencijfers, maar ook moet de motivatie en het voorkomen van de aankomende student goed zijn. De exacte toelatingseisen mag de hogeschool bepalen en er moet dus van twee kanten een 'match' zijn.</a:t>
            </a:r>
            <a:br>
              <a:rPr lang="nl-NL" dirty="0"/>
            </a:br>
            <a:br>
              <a:rPr lang="nl-NL" dirty="0"/>
            </a:br>
            <a:r>
              <a:rPr lang="nl-NL" sz="1200" b="0" i="0" kern="1200" dirty="0">
                <a:solidFill>
                  <a:schemeClr val="tx1"/>
                </a:solidFill>
                <a:effectLst/>
                <a:latin typeface="+mn-lt"/>
                <a:ea typeface="+mn-ea"/>
                <a:cs typeface="+mn-cs"/>
              </a:rPr>
              <a:t>Wanneer jouw beoogde hbo opleiding een </a:t>
            </a:r>
            <a:r>
              <a:rPr lang="nl-NL" sz="1200" b="0" i="0" kern="1200" dirty="0" err="1">
                <a:solidFill>
                  <a:schemeClr val="tx1"/>
                </a:solidFill>
                <a:effectLst/>
                <a:latin typeface="+mn-lt"/>
                <a:ea typeface="+mn-ea"/>
                <a:cs typeface="+mn-cs"/>
              </a:rPr>
              <a:t>numerus</a:t>
            </a:r>
            <a:r>
              <a:rPr lang="nl-NL" sz="1200" b="0" i="0" kern="1200" dirty="0">
                <a:solidFill>
                  <a:schemeClr val="tx1"/>
                </a:solidFill>
                <a:effectLst/>
                <a:latin typeface="+mn-lt"/>
                <a:ea typeface="+mn-ea"/>
                <a:cs typeface="+mn-cs"/>
              </a:rPr>
              <a:t> fixus heeft, dan dien jij je voor 15 januari al aan te melden via Studielink. Per studiejaar mag jij je voor maximaal 2 hbo opleidingen met fixus aanmelden en bij Fysiotherapie en Mondzorgkunde zelfs maar voor 1. Hier staan alle </a:t>
            </a:r>
            <a:r>
              <a:rPr lang="nl-NL" sz="1200" b="0" i="0" kern="1200" dirty="0">
                <a:solidFill>
                  <a:schemeClr val="tx1"/>
                </a:solidFill>
                <a:effectLst/>
                <a:latin typeface="+mn-lt"/>
                <a:ea typeface="+mn-ea"/>
                <a:cs typeface="+mn-cs"/>
                <a:hlinkClick r:id="rId3"/>
              </a:rPr>
              <a:t>opleidingen met </a:t>
            </a:r>
            <a:r>
              <a:rPr lang="nl-NL" sz="1200" b="0" i="0" kern="1200" dirty="0" err="1">
                <a:solidFill>
                  <a:schemeClr val="tx1"/>
                </a:solidFill>
                <a:effectLst/>
                <a:latin typeface="+mn-lt"/>
                <a:ea typeface="+mn-ea"/>
                <a:cs typeface="+mn-cs"/>
                <a:hlinkClick r:id="rId3"/>
              </a:rPr>
              <a:t>numerus</a:t>
            </a:r>
            <a:r>
              <a:rPr lang="nl-NL" sz="1200" b="0" i="0" kern="1200" dirty="0">
                <a:solidFill>
                  <a:schemeClr val="tx1"/>
                </a:solidFill>
                <a:effectLst/>
                <a:latin typeface="+mn-lt"/>
                <a:ea typeface="+mn-ea"/>
                <a:cs typeface="+mn-cs"/>
                <a:hlinkClick r:id="rId3"/>
              </a:rPr>
              <a:t> fixus</a:t>
            </a:r>
            <a:r>
              <a:rPr lang="nl-NL" sz="1200" b="0" i="0" kern="1200" dirty="0">
                <a:solidFill>
                  <a:schemeClr val="tx1"/>
                </a:solidFill>
                <a:effectLst/>
                <a:latin typeface="+mn-lt"/>
                <a:ea typeface="+mn-ea"/>
                <a:cs typeface="+mn-cs"/>
              </a:rPr>
              <a:t> voor het komende studiejaar. Ook staat in de opleidingsbeschrijving op </a:t>
            </a:r>
            <a:r>
              <a:rPr lang="nl-NL" sz="1200" b="0" i="0" kern="1200" dirty="0" err="1">
                <a:solidFill>
                  <a:schemeClr val="tx1"/>
                </a:solidFill>
                <a:effectLst/>
                <a:latin typeface="+mn-lt"/>
                <a:ea typeface="+mn-ea"/>
                <a:cs typeface="+mn-cs"/>
              </a:rPr>
              <a:t>HBOstart</a:t>
            </a:r>
            <a:r>
              <a:rPr lang="nl-NL" sz="1200" b="0" i="0" kern="1200" dirty="0">
                <a:solidFill>
                  <a:schemeClr val="tx1"/>
                </a:solidFill>
                <a:effectLst/>
                <a:latin typeface="+mn-lt"/>
                <a:ea typeface="+mn-ea"/>
                <a:cs typeface="+mn-cs"/>
              </a:rPr>
              <a:t> of een opleiding een fixus heeft.</a:t>
            </a:r>
            <a:endParaRPr lang="nl-NL" dirty="0"/>
          </a:p>
        </p:txBody>
      </p:sp>
      <p:sp>
        <p:nvSpPr>
          <p:cNvPr id="4" name="Tijdelijke aanduiding voor dianummer 3"/>
          <p:cNvSpPr>
            <a:spLocks noGrp="1"/>
          </p:cNvSpPr>
          <p:nvPr>
            <p:ph type="sldNum" sz="quarter" idx="10"/>
          </p:nvPr>
        </p:nvSpPr>
        <p:spPr/>
        <p:txBody>
          <a:bodyPr/>
          <a:lstStyle/>
          <a:p>
            <a:fld id="{DB1EF642-5FBB-44B6-A084-5C11C45EEEBC}" type="slidenum">
              <a:rPr lang="en-GB" smtClean="0"/>
              <a:pPr/>
              <a:t>15</a:t>
            </a:fld>
            <a:endParaRPr lang="en-GB"/>
          </a:p>
        </p:txBody>
      </p:sp>
    </p:spTree>
    <p:extLst>
      <p:ext uri="{BB962C8B-B14F-4D97-AF65-F5344CB8AC3E}">
        <p14:creationId xmlns:p14="http://schemas.microsoft.com/office/powerpoint/2010/main" val="421032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27875" y="2443163"/>
            <a:ext cx="16295688" cy="12222162"/>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Voor een publieke hbo opleiding dien jij je uiterlijk op 1 mei aanmelden bij Studielink, hier kan jij de opleiding van je keuze doorgeven. Je verkrijgt hiermee 'toelatingsrecht', ook voor andere hbo opleidingen, want je kunt na 1 mei nog switchen. Het is vooral belangrijk dat je 'een' aanmelding doet. Door de mogelijkheid van het switchen is het niet nodig om je voor meerdere hbo opleidingen aan te melden. Voor de aanmelding heb je een </a:t>
            </a:r>
            <a:r>
              <a:rPr lang="nl-NL" sz="1200" b="0" i="0" kern="1200" dirty="0" err="1">
                <a:solidFill>
                  <a:schemeClr val="tx1"/>
                </a:solidFill>
                <a:effectLst/>
                <a:latin typeface="+mn-lt"/>
                <a:ea typeface="+mn-ea"/>
                <a:cs typeface="+mn-cs"/>
              </a:rPr>
              <a:t>DigiD</a:t>
            </a:r>
            <a:r>
              <a:rPr lang="nl-NL" sz="1200" b="0" i="0" kern="1200" dirty="0">
                <a:solidFill>
                  <a:schemeClr val="tx1"/>
                </a:solidFill>
                <a:effectLst/>
                <a:latin typeface="+mn-lt"/>
                <a:ea typeface="+mn-ea"/>
                <a:cs typeface="+mn-cs"/>
              </a:rPr>
              <a:t> nodig. Heb je die niet, dan is het advies om spoedig een </a:t>
            </a:r>
            <a:r>
              <a:rPr lang="nl-NL" sz="1200" b="0" i="0" kern="1200" dirty="0" err="1">
                <a:solidFill>
                  <a:schemeClr val="tx1"/>
                </a:solidFill>
                <a:effectLst/>
                <a:latin typeface="+mn-lt"/>
                <a:ea typeface="+mn-ea"/>
                <a:cs typeface="+mn-cs"/>
              </a:rPr>
              <a:t>DigiD</a:t>
            </a:r>
            <a:r>
              <a:rPr lang="nl-NL" sz="1200" b="0" i="0" kern="1200" dirty="0">
                <a:solidFill>
                  <a:schemeClr val="tx1"/>
                </a:solidFill>
                <a:effectLst/>
                <a:latin typeface="+mn-lt"/>
                <a:ea typeface="+mn-ea"/>
                <a:cs typeface="+mn-cs"/>
              </a:rPr>
              <a:t> aan te vragen. Voor het aanvragen staan namelijk 5 werkdagen.</a:t>
            </a:r>
            <a:endParaRPr lang="nl-NL" dirty="0"/>
          </a:p>
        </p:txBody>
      </p:sp>
      <p:sp>
        <p:nvSpPr>
          <p:cNvPr id="4" name="Tijdelijke aanduiding voor dianummer 3"/>
          <p:cNvSpPr>
            <a:spLocks noGrp="1"/>
          </p:cNvSpPr>
          <p:nvPr>
            <p:ph type="sldNum" sz="quarter" idx="10"/>
          </p:nvPr>
        </p:nvSpPr>
        <p:spPr/>
        <p:txBody>
          <a:bodyPr/>
          <a:lstStyle/>
          <a:p>
            <a:fld id="{DB1EF642-5FBB-44B6-A084-5C11C45EEEBC}" type="slidenum">
              <a:rPr lang="en-GB" smtClean="0"/>
              <a:pPr/>
              <a:t>16</a:t>
            </a:fld>
            <a:endParaRPr lang="en-GB"/>
          </a:p>
        </p:txBody>
      </p:sp>
    </p:spTree>
    <p:extLst>
      <p:ext uri="{BB962C8B-B14F-4D97-AF65-F5344CB8AC3E}">
        <p14:creationId xmlns:p14="http://schemas.microsoft.com/office/powerpoint/2010/main" val="217108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1EF642-5FBB-44B6-A084-5C11C45EEEBC}" type="slidenum">
              <a:rPr lang="en-GB" smtClean="0"/>
              <a:pPr/>
              <a:t>17</a:t>
            </a:fld>
            <a:endParaRPr lang="en-GB"/>
          </a:p>
        </p:txBody>
      </p:sp>
    </p:spTree>
    <p:extLst>
      <p:ext uri="{BB962C8B-B14F-4D97-AF65-F5344CB8AC3E}">
        <p14:creationId xmlns:p14="http://schemas.microsoft.com/office/powerpoint/2010/main" val="183102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9998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2939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771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28092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57707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444035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485867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white">
                  <a:tint val="75000"/>
                </a:prstClr>
              </a:solidFill>
            </a:endParaRPr>
          </a:p>
        </p:txBody>
      </p:sp>
      <p:sp>
        <p:nvSpPr>
          <p:cNvPr id="9" name="Tijdelijke aanduiding voor dianummer 8"/>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941577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white">
                  <a:tint val="75000"/>
                </a:prstClr>
              </a:solidFill>
            </a:endParaRPr>
          </a:p>
        </p:txBody>
      </p:sp>
      <p:sp>
        <p:nvSpPr>
          <p:cNvPr id="5" name="Tijdelijke aanduiding voor dianummer 4"/>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228042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white">
                  <a:tint val="75000"/>
                </a:prstClr>
              </a:solidFill>
            </a:endParaRPr>
          </a:p>
        </p:txBody>
      </p:sp>
      <p:sp>
        <p:nvSpPr>
          <p:cNvPr id="4" name="Tijdelijke aanduiding voor dianummer 3"/>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526143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81839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86274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608968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232711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003342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790833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959955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274372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382357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white">
                  <a:tint val="75000"/>
                </a:prstClr>
              </a:solidFill>
            </a:endParaRPr>
          </a:p>
        </p:txBody>
      </p:sp>
      <p:sp>
        <p:nvSpPr>
          <p:cNvPr id="9" name="Tijdelijke aanduiding voor dianummer 8"/>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559888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white">
                  <a:tint val="75000"/>
                </a:prstClr>
              </a:solidFill>
            </a:endParaRPr>
          </a:p>
        </p:txBody>
      </p:sp>
      <p:sp>
        <p:nvSpPr>
          <p:cNvPr id="5" name="Tijdelijke aanduiding voor dianummer 4"/>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967492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white">
                  <a:tint val="75000"/>
                </a:prstClr>
              </a:solidFill>
            </a:endParaRPr>
          </a:p>
        </p:txBody>
      </p:sp>
      <p:sp>
        <p:nvSpPr>
          <p:cNvPr id="4" name="Tijdelijke aanduiding voor dianummer 3"/>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91955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37900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14169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925678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0471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63725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4759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4144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8762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9310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8742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9838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FD887-9754-4DD1-BA72-0160FB550CBB}" type="datetimeFigureOut">
              <a:rPr lang="nl-NL" smtClean="0">
                <a:solidFill>
                  <a:prstClr val="black">
                    <a:tint val="75000"/>
                  </a:prstClr>
                </a:solidFill>
              </a:rPr>
              <a:pPr/>
              <a:t>8-10-2019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7116D-392C-47CF-954D-669B5C59A4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96102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white">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12671335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FD887-9754-4DD1-BA72-0160FB550CBB}" type="datetimeFigureOut">
              <a:rPr lang="nl-NL" smtClean="0">
                <a:solidFill>
                  <a:prstClr val="white">
                    <a:tint val="75000"/>
                  </a:prstClr>
                </a:solidFill>
              </a:rPr>
              <a:pPr/>
              <a:t>8-10-2019</a:t>
            </a:fld>
            <a:endParaRPr lang="nl-NL">
              <a:solidFill>
                <a:prstClr val="white">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white">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7116D-392C-47CF-954D-669B5C59A430}"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234102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DWVfrWvqe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4"/>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539552" y="404664"/>
            <a:ext cx="7772400"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l" defTabSz="914400" rtl="0" eaLnBrk="1" fontAlgn="auto" latinLnBrk="0" hangingPunct="1">
              <a:lnSpc>
                <a:spcPct val="100000"/>
              </a:lnSpc>
              <a:spcBef>
                <a:spcPct val="0"/>
              </a:spcBef>
              <a:spcAft>
                <a:spcPts val="0"/>
              </a:spcAft>
              <a:buClr>
                <a:srgbClr val="F14124">
                  <a:lumMod val="75000"/>
                </a:srgbClr>
              </a:buClr>
              <a:buSzPct val="128000"/>
              <a:buNone/>
              <a:tabLst/>
              <a:defRPr/>
            </a:pPr>
            <a:endParaRPr kumimoji="0" lang="nl-NL" sz="54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ndParaRPr>
          </a:p>
        </p:txBody>
      </p:sp>
      <p:sp>
        <p:nvSpPr>
          <p:cNvPr id="4" name="Ondertitel 2"/>
          <p:cNvSpPr txBox="1">
            <a:spLocks/>
          </p:cNvSpPr>
          <p:nvPr/>
        </p:nvSpPr>
        <p:spPr>
          <a:xfrm>
            <a:off x="1187624" y="1268760"/>
            <a:ext cx="6768752" cy="4885384"/>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300"/>
              </a:spcAft>
              <a:buClr>
                <a:srgbClr val="F14124">
                  <a:lumMod val="75000"/>
                </a:srgbClr>
              </a:buClr>
              <a:buSzPct val="130000"/>
              <a:buFont typeface="Georgia" pitchFamily="18" charset="0"/>
              <a:buNone/>
              <a:tabLst/>
              <a:defRPr/>
            </a:pPr>
            <a:endParaRPr kumimoji="0" lang="nl-NL" sz="2200" b="0" i="0" u="none" strike="noStrike" kern="1200" cap="none" spc="0" normalizeH="0" baseline="0" noProof="0" dirty="0">
              <a:ln>
                <a:noFill/>
              </a:ln>
              <a:solidFill>
                <a:srgbClr val="212745"/>
              </a:solidFill>
              <a:effectLst/>
              <a:uLnTx/>
              <a:uFillTx/>
              <a:latin typeface="Trebuchet MS"/>
            </a:endParaRPr>
          </a:p>
        </p:txBody>
      </p:sp>
      <p:sp>
        <p:nvSpPr>
          <p:cNvPr id="5" name="Tekstvak 4"/>
          <p:cNvSpPr txBox="1"/>
          <p:nvPr/>
        </p:nvSpPr>
        <p:spPr>
          <a:xfrm>
            <a:off x="539552" y="1268760"/>
            <a:ext cx="8064896" cy="3600986"/>
          </a:xfrm>
          <a:prstGeom prst="rect">
            <a:avLst/>
          </a:prstGeom>
          <a:noFill/>
        </p:spPr>
        <p:txBody>
          <a:bodyPr wrap="square" rtlCol="0" anchor="t">
            <a:spAutoFit/>
          </a:bodyPr>
          <a:lstStyle/>
          <a:p>
            <a:pPr algn="ctr"/>
            <a:endParaRPr lang="nl-NL" sz="4800" b="1" dirty="0"/>
          </a:p>
          <a:p>
            <a:pPr algn="ctr"/>
            <a:r>
              <a:rPr lang="nl-NL" sz="6000" b="1" dirty="0">
                <a:latin typeface="Trebuchet MS" panose="020B0603020202020204" pitchFamily="34" charset="0"/>
                <a:cs typeface="Traditional Arabic" panose="02020603050405020304" pitchFamily="18" charset="-78"/>
              </a:rPr>
              <a:t>Ouderavond </a:t>
            </a:r>
          </a:p>
          <a:p>
            <a:pPr algn="ctr"/>
            <a:r>
              <a:rPr lang="nl-NL" sz="6000" b="1" dirty="0">
                <a:latin typeface="Trebuchet MS" panose="020B0603020202020204" pitchFamily="34" charset="0"/>
                <a:cs typeface="Traditional Arabic" panose="02020603050405020304" pitchFamily="18" charset="-78"/>
              </a:rPr>
              <a:t>Havo 5</a:t>
            </a:r>
          </a:p>
          <a:p>
            <a:pPr algn="ctr"/>
            <a:r>
              <a:rPr lang="nl-NL" sz="6000" b="1">
                <a:latin typeface="Trebuchet MS"/>
                <a:cs typeface="Traditional Arabic"/>
              </a:rPr>
              <a:t>2 oktober 2019</a:t>
            </a:r>
          </a:p>
        </p:txBody>
      </p:sp>
    </p:spTree>
    <p:extLst>
      <p:ext uri="{BB962C8B-B14F-4D97-AF65-F5344CB8AC3E}">
        <p14:creationId xmlns:p14="http://schemas.microsoft.com/office/powerpoint/2010/main" val="21781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7"/>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539552" y="404664"/>
            <a:ext cx="7772400"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l" defTabSz="914400" rtl="0" eaLnBrk="1" fontAlgn="auto" latinLnBrk="0" hangingPunct="1">
              <a:lnSpc>
                <a:spcPct val="100000"/>
              </a:lnSpc>
              <a:spcBef>
                <a:spcPct val="0"/>
              </a:spcBef>
              <a:spcAft>
                <a:spcPts val="0"/>
              </a:spcAft>
              <a:buClr>
                <a:srgbClr val="F14124">
                  <a:lumMod val="75000"/>
                </a:srgbClr>
              </a:buClr>
              <a:buSzPct val="128000"/>
              <a:buNone/>
              <a:tabLst/>
              <a:defRPr/>
            </a:pPr>
            <a:r>
              <a:rPr lang="nl-NL" sz="4800"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S.O.S.</a:t>
            </a:r>
            <a:endParaRPr kumimoji="0" lang="nl-NL" sz="48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ndParaRPr>
          </a:p>
        </p:txBody>
      </p:sp>
      <p:sp>
        <p:nvSpPr>
          <p:cNvPr id="4" name="Tekstvak 3"/>
          <p:cNvSpPr txBox="1"/>
          <p:nvPr/>
        </p:nvSpPr>
        <p:spPr>
          <a:xfrm>
            <a:off x="518218" y="1268760"/>
            <a:ext cx="7654182" cy="4893647"/>
          </a:xfrm>
          <a:prstGeom prst="rect">
            <a:avLst/>
          </a:prstGeom>
          <a:noFill/>
        </p:spPr>
        <p:txBody>
          <a:bodyPr wrap="square" rtlCol="0">
            <a:spAutoFit/>
          </a:bodyPr>
          <a:lstStyle/>
          <a:p>
            <a:endParaRPr lang="nl-NL" sz="2600" dirty="0">
              <a:latin typeface="Trebuchet MS" panose="020B0603020202020204" pitchFamily="34" charset="0"/>
            </a:endParaRPr>
          </a:p>
          <a:p>
            <a:r>
              <a:rPr lang="nl-NL" sz="2600" b="1" dirty="0">
                <a:latin typeface="Trebuchet MS" panose="020B0603020202020204" pitchFamily="34" charset="0"/>
              </a:rPr>
              <a:t>Studeren Op School </a:t>
            </a:r>
          </a:p>
          <a:p>
            <a:endParaRPr lang="nl-NL" sz="2600" dirty="0">
              <a:latin typeface="Trebuchet MS" panose="020B0603020202020204" pitchFamily="34" charset="0"/>
            </a:endParaRPr>
          </a:p>
          <a:p>
            <a:pPr marL="457200" indent="-457200">
              <a:buFont typeface="Arial" panose="020B0604020202020204" pitchFamily="34" charset="0"/>
              <a:buChar char="•"/>
            </a:pPr>
            <a:r>
              <a:rPr lang="nl-NL" sz="2600" dirty="0">
                <a:latin typeface="Trebuchet MS" panose="020B0603020202020204" pitchFamily="34" charset="0"/>
              </a:rPr>
              <a:t>Drie avonden voorafgaand aan de </a:t>
            </a:r>
            <a:r>
              <a:rPr lang="nl-NL" sz="2600" dirty="0" err="1">
                <a:latin typeface="Trebuchet MS" panose="020B0603020202020204" pitchFamily="34" charset="0"/>
              </a:rPr>
              <a:t>toetsweken</a:t>
            </a:r>
            <a:endParaRPr lang="nl-NL" sz="2600" dirty="0">
              <a:latin typeface="Trebuchet MS" panose="020B0603020202020204" pitchFamily="34" charset="0"/>
            </a:endParaRPr>
          </a:p>
          <a:p>
            <a:r>
              <a:rPr lang="nl-NL" sz="2600" dirty="0">
                <a:latin typeface="Trebuchet MS" panose="020B0603020202020204" pitchFamily="34" charset="0"/>
              </a:rPr>
              <a:t>	</a:t>
            </a:r>
          </a:p>
          <a:p>
            <a:pPr marL="457200" indent="-457200">
              <a:buFont typeface="Arial" panose="020B0604020202020204" pitchFamily="34" charset="0"/>
              <a:buChar char="•"/>
            </a:pPr>
            <a:r>
              <a:rPr lang="nl-NL" sz="2600" dirty="0">
                <a:latin typeface="Trebuchet MS" panose="020B0603020202020204" pitchFamily="34" charset="0"/>
              </a:rPr>
              <a:t>Gezamenlijk eten op school</a:t>
            </a:r>
          </a:p>
          <a:p>
            <a:pPr marL="457200" indent="-457200">
              <a:buFont typeface="Arial" panose="020B0604020202020204" pitchFamily="34" charset="0"/>
              <a:buChar char="•"/>
            </a:pPr>
            <a:endParaRPr lang="nl-NL" sz="2600" dirty="0">
              <a:latin typeface="Trebuchet MS" panose="020B0603020202020204" pitchFamily="34" charset="0"/>
            </a:endParaRPr>
          </a:p>
          <a:p>
            <a:pPr marL="457200" indent="-457200">
              <a:buFont typeface="Arial" panose="020B0604020202020204" pitchFamily="34" charset="0"/>
              <a:buChar char="•"/>
            </a:pPr>
            <a:r>
              <a:rPr lang="nl-NL" sz="2600" dirty="0">
                <a:latin typeface="Trebuchet MS" panose="020B0603020202020204" pitchFamily="34" charset="0"/>
              </a:rPr>
              <a:t>Je in een rustige omgeving voorbereiden op je toetsen </a:t>
            </a:r>
          </a:p>
          <a:p>
            <a:pPr marL="457200" indent="-457200">
              <a:buFont typeface="Arial" panose="020B0604020202020204" pitchFamily="34" charset="0"/>
              <a:buChar char="•"/>
            </a:pPr>
            <a:endParaRPr lang="nl-NL" sz="2600" dirty="0">
              <a:latin typeface="Trebuchet MS" panose="020B0603020202020204" pitchFamily="34" charset="0"/>
            </a:endParaRPr>
          </a:p>
          <a:p>
            <a:pPr marL="457200" indent="-457200">
              <a:buFont typeface="Arial" panose="020B0604020202020204" pitchFamily="34" charset="0"/>
              <a:buChar char="•"/>
            </a:pPr>
            <a:r>
              <a:rPr lang="nl-NL" sz="2600" dirty="0">
                <a:latin typeface="Trebuchet MS" panose="020B0603020202020204" pitchFamily="34" charset="0"/>
              </a:rPr>
              <a:t>Docenten aanwezig om de rust te bewaren en/of eventuele vragen te beantwoorden</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979" y="-1417"/>
            <a:ext cx="3284021" cy="2120930"/>
          </a:xfrm>
          <a:prstGeom prst="rect">
            <a:avLst/>
          </a:prstGeom>
        </p:spPr>
      </p:pic>
    </p:spTree>
    <p:extLst>
      <p:ext uri="{BB962C8B-B14F-4D97-AF65-F5344CB8AC3E}">
        <p14:creationId xmlns:p14="http://schemas.microsoft.com/office/powerpoint/2010/main" val="312904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7"/>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539552" y="404664"/>
            <a:ext cx="7772400"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l" defTabSz="914400" rtl="0" eaLnBrk="1" fontAlgn="auto" latinLnBrk="0" hangingPunct="1">
              <a:lnSpc>
                <a:spcPct val="100000"/>
              </a:lnSpc>
              <a:spcBef>
                <a:spcPct val="0"/>
              </a:spcBef>
              <a:spcAft>
                <a:spcPts val="0"/>
              </a:spcAft>
              <a:buClr>
                <a:srgbClr val="F14124">
                  <a:lumMod val="75000"/>
                </a:srgbClr>
              </a:buClr>
              <a:buSzPct val="128000"/>
              <a:buNone/>
              <a:tabLst/>
              <a:defRPr/>
            </a:pPr>
            <a:r>
              <a:rPr lang="nl-NL" sz="4800"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Onderdompelen </a:t>
            </a:r>
            <a:endParaRPr kumimoji="0" lang="nl-NL" sz="48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ndParaRPr>
          </a:p>
        </p:txBody>
      </p:sp>
      <p:sp>
        <p:nvSpPr>
          <p:cNvPr id="4" name="Tekstvak 3"/>
          <p:cNvSpPr txBox="1"/>
          <p:nvPr/>
        </p:nvSpPr>
        <p:spPr>
          <a:xfrm>
            <a:off x="518218" y="1268760"/>
            <a:ext cx="7654182" cy="3293209"/>
          </a:xfrm>
          <a:prstGeom prst="rect">
            <a:avLst/>
          </a:prstGeom>
          <a:noFill/>
        </p:spPr>
        <p:txBody>
          <a:bodyPr wrap="square" rtlCol="0">
            <a:spAutoFit/>
          </a:bodyPr>
          <a:lstStyle/>
          <a:p>
            <a:endParaRPr lang="nl-NL" sz="2600" dirty="0">
              <a:latin typeface="Trebuchet MS" panose="020B0603020202020204" pitchFamily="34" charset="0"/>
            </a:endParaRPr>
          </a:p>
          <a:p>
            <a:pPr marL="457200" indent="-457200">
              <a:buFont typeface="Arial" panose="020B0604020202020204" pitchFamily="34" charset="0"/>
              <a:buChar char="•"/>
            </a:pPr>
            <a:r>
              <a:rPr lang="nl-NL" sz="2600" dirty="0" err="1">
                <a:latin typeface="Trebuchet MS" panose="020B0603020202020204" pitchFamily="34" charset="0"/>
              </a:rPr>
              <a:t>Flexweek</a:t>
            </a:r>
            <a:r>
              <a:rPr lang="nl-NL" sz="2600" dirty="0">
                <a:latin typeface="Trebuchet MS" panose="020B0603020202020204" pitchFamily="34" charset="0"/>
              </a:rPr>
              <a:t> 3 (15 t/m 19 april) </a:t>
            </a:r>
          </a:p>
          <a:p>
            <a:pPr marL="457200" indent="-457200">
              <a:buFont typeface="Arial" panose="020B0604020202020204" pitchFamily="34" charset="0"/>
              <a:buChar char="•"/>
            </a:pPr>
            <a:endParaRPr lang="nl-NL" sz="2600" dirty="0">
              <a:latin typeface="Trebuchet MS" panose="020B0603020202020204" pitchFamily="34" charset="0"/>
            </a:endParaRPr>
          </a:p>
          <a:p>
            <a:pPr marL="457200" indent="-457200">
              <a:buFont typeface="Arial" panose="020B0604020202020204" pitchFamily="34" charset="0"/>
              <a:buChar char="•"/>
            </a:pPr>
            <a:r>
              <a:rPr lang="nl-NL" sz="2600" dirty="0">
                <a:latin typeface="Trebuchet MS" panose="020B0603020202020204" pitchFamily="34" charset="0"/>
              </a:rPr>
              <a:t>Gericht voorbereiden op de examens</a:t>
            </a:r>
          </a:p>
          <a:p>
            <a:pPr marL="457200" indent="-457200">
              <a:buFont typeface="Arial" panose="020B0604020202020204" pitchFamily="34" charset="0"/>
              <a:buChar char="•"/>
            </a:pPr>
            <a:endParaRPr lang="nl-NL" sz="2600" dirty="0">
              <a:latin typeface="Trebuchet MS" panose="020B0603020202020204" pitchFamily="34" charset="0"/>
            </a:endParaRPr>
          </a:p>
          <a:p>
            <a:pPr marL="457200" indent="-457200">
              <a:buFont typeface="Arial" panose="020B0604020202020204" pitchFamily="34" charset="0"/>
              <a:buChar char="•"/>
            </a:pPr>
            <a:r>
              <a:rPr lang="nl-NL" sz="2600" dirty="0">
                <a:latin typeface="Trebuchet MS" panose="020B0603020202020204" pitchFamily="34" charset="0"/>
              </a:rPr>
              <a:t>Een dag lang verdiepen in één vak </a:t>
            </a:r>
          </a:p>
          <a:p>
            <a:pPr marL="457200" indent="-457200">
              <a:buFont typeface="Arial" panose="020B0604020202020204" pitchFamily="34" charset="0"/>
              <a:buChar char="•"/>
            </a:pPr>
            <a:endParaRPr lang="nl-NL" sz="2600" dirty="0">
              <a:latin typeface="Trebuchet MS" panose="020B0603020202020204" pitchFamily="34" charset="0"/>
            </a:endParaRPr>
          </a:p>
          <a:p>
            <a:pPr marL="457200" indent="-457200">
              <a:buFont typeface="Arial" panose="020B0604020202020204" pitchFamily="34" charset="0"/>
              <a:buChar char="•"/>
            </a:pPr>
            <a:r>
              <a:rPr lang="nl-NL" sz="2600" dirty="0">
                <a:latin typeface="Trebuchet MS" panose="020B0603020202020204" pitchFamily="34" charset="0"/>
              </a:rPr>
              <a:t>Meerdere vakken mogelijk </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556" y="3886200"/>
            <a:ext cx="2647950" cy="2495450"/>
          </a:xfrm>
          <a:prstGeom prst="rect">
            <a:avLst/>
          </a:prstGeom>
        </p:spPr>
      </p:pic>
    </p:spTree>
    <p:extLst>
      <p:ext uri="{BB962C8B-B14F-4D97-AF65-F5344CB8AC3E}">
        <p14:creationId xmlns:p14="http://schemas.microsoft.com/office/powerpoint/2010/main" val="7709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17"/>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533400" y="2743200"/>
            <a:ext cx="7772400"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76" indent="0" algn="ctr" defTabSz="914378">
              <a:buClr>
                <a:srgbClr val="F14124">
                  <a:lumMod val="75000"/>
                </a:srgbClr>
              </a:buClr>
              <a:buNone/>
              <a:defRPr/>
            </a:pPr>
            <a:r>
              <a:rPr lang="nl-NL" sz="7200" dirty="0">
                <a:solidFill>
                  <a:srgbClr val="FF0000"/>
                </a:solidFill>
                <a:latin typeface="Trebuchet MS"/>
              </a:rPr>
              <a:t>Studiekeuze</a:t>
            </a:r>
          </a:p>
        </p:txBody>
      </p:sp>
    </p:spTree>
    <p:extLst>
      <p:ext uri="{BB962C8B-B14F-4D97-AF65-F5344CB8AC3E}">
        <p14:creationId xmlns:p14="http://schemas.microsoft.com/office/powerpoint/2010/main" val="14457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E901D09D-F508-4E9F-BA3E-BB3B180A746A}"/>
              </a:ext>
            </a:extLst>
          </p:cNvPr>
          <p:cNvSpPr>
            <a:spLocks noGrp="1"/>
          </p:cNvSpPr>
          <p:nvPr>
            <p:ph type="title"/>
          </p:nvPr>
        </p:nvSpPr>
        <p:spPr/>
        <p:txBody>
          <a:bodyPr/>
          <a:lstStyle/>
          <a:p>
            <a:pPr algn="r"/>
            <a:r>
              <a:rPr lang="nl-NL" dirty="0">
                <a:solidFill>
                  <a:schemeClr val="accent1"/>
                </a:solidFill>
                <a:cs typeface="Calibri"/>
              </a:rPr>
              <a:t>Je vervolgstudie</a:t>
            </a:r>
            <a:endParaRPr lang="nl-NL" dirty="0">
              <a:solidFill>
                <a:schemeClr val="accent1"/>
              </a:solidFill>
            </a:endParaRPr>
          </a:p>
        </p:txBody>
      </p:sp>
      <p:pic>
        <p:nvPicPr>
          <p:cNvPr id="1026" name="Picture 2" descr="https://www.rijksoverheid.nl/binaries/medium/content/gallery/rijksoverheid/content-afbeeldingen/ministeries/ocw/2014/10/ocw-infographic-studiecheck-020914-620px-png">
            <a:hlinkClick r:id="rId3"/>
            <a:extLst>
              <a:ext uri="{FF2B5EF4-FFF2-40B4-BE49-F238E27FC236}">
                <a16:creationId xmlns:a16="http://schemas.microsoft.com/office/drawing/2014/main" id="{F77DAA43-5CD5-42E9-8BDE-24E4FFDE3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9199"/>
            <a:ext cx="8001000" cy="554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3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DF387-C988-4DF8-AF13-A038117DD6F9}"/>
              </a:ext>
            </a:extLst>
          </p:cNvPr>
          <p:cNvSpPr>
            <a:spLocks noGrp="1"/>
          </p:cNvSpPr>
          <p:nvPr>
            <p:ph type="title"/>
          </p:nvPr>
        </p:nvSpPr>
        <p:spPr/>
        <p:txBody>
          <a:bodyPr>
            <a:normAutofit/>
          </a:bodyPr>
          <a:lstStyle/>
          <a:p>
            <a:pPr algn="r"/>
            <a:r>
              <a:rPr lang="en-US" dirty="0" err="1">
                <a:solidFill>
                  <a:schemeClr val="accent1"/>
                </a:solidFill>
                <a:cs typeface="Calibri"/>
              </a:rPr>
              <a:t>Opleidingen</a:t>
            </a:r>
            <a:r>
              <a:rPr lang="en-US" dirty="0">
                <a:solidFill>
                  <a:schemeClr val="accent1"/>
                </a:solidFill>
                <a:cs typeface="Calibri"/>
              </a:rPr>
              <a:t> met </a:t>
            </a:r>
            <a:r>
              <a:rPr lang="en-US" dirty="0" err="1">
                <a:solidFill>
                  <a:schemeClr val="accent1"/>
                </a:solidFill>
                <a:cs typeface="Calibri"/>
              </a:rPr>
              <a:t>aanvullende</a:t>
            </a:r>
            <a:r>
              <a:rPr lang="en-US" dirty="0">
                <a:solidFill>
                  <a:schemeClr val="accent1"/>
                </a:solidFill>
                <a:cs typeface="Calibri"/>
              </a:rPr>
              <a:t> </a:t>
            </a:r>
            <a:r>
              <a:rPr lang="en-US" dirty="0" err="1">
                <a:solidFill>
                  <a:schemeClr val="accent1"/>
                </a:solidFill>
                <a:cs typeface="Calibri"/>
              </a:rPr>
              <a:t>eisen</a:t>
            </a:r>
            <a:endParaRPr lang="nl-NL" dirty="0">
              <a:solidFill>
                <a:schemeClr val="accent1"/>
              </a:solidFill>
            </a:endParaRPr>
          </a:p>
        </p:txBody>
      </p:sp>
      <p:sp>
        <p:nvSpPr>
          <p:cNvPr id="4" name="Tijdelijke aanduiding voor inhoud 3">
            <a:extLst>
              <a:ext uri="{FF2B5EF4-FFF2-40B4-BE49-F238E27FC236}">
                <a16:creationId xmlns:a16="http://schemas.microsoft.com/office/drawing/2014/main" id="{AE87E19B-9609-48D6-AD61-1E8059FA2066}"/>
              </a:ext>
            </a:extLst>
          </p:cNvPr>
          <p:cNvSpPr>
            <a:spLocks noGrp="1"/>
          </p:cNvSpPr>
          <p:nvPr>
            <p:ph idx="1"/>
          </p:nvPr>
        </p:nvSpPr>
        <p:spPr>
          <a:xfrm>
            <a:off x="457200" y="1410753"/>
            <a:ext cx="8229600" cy="4525963"/>
          </a:xfrm>
        </p:spPr>
        <p:txBody>
          <a:bodyPr vert="horz" lIns="91440" tIns="45720" rIns="91440" bIns="45720" rtlCol="0" anchor="t">
            <a:normAutofit/>
          </a:bodyPr>
          <a:lstStyle/>
          <a:p>
            <a:pPr marL="0" indent="0">
              <a:spcBef>
                <a:spcPts val="0"/>
              </a:spcBef>
            </a:pPr>
            <a:endParaRPr lang="nl-NL" dirty="0">
              <a:cs typeface="Calibri"/>
            </a:endParaRPr>
          </a:p>
          <a:p>
            <a:pPr marL="0" indent="0">
              <a:spcBef>
                <a:spcPts val="0"/>
              </a:spcBef>
              <a:buNone/>
            </a:pPr>
            <a:r>
              <a:rPr lang="nl-NL" dirty="0">
                <a:cs typeface="Calibri"/>
              </a:rPr>
              <a:t>Voorbeeld: kunstopleidingen, sportopleidingen, verloskunde.</a:t>
            </a:r>
            <a:endParaRPr lang="en-US" dirty="0">
              <a:cs typeface="Calibri"/>
            </a:endParaRPr>
          </a:p>
          <a:p>
            <a:pPr marL="0" indent="0">
              <a:spcBef>
                <a:spcPts val="0"/>
              </a:spcBef>
            </a:pPr>
            <a:endParaRPr lang="nl-NL" dirty="0">
              <a:cs typeface="Calibri"/>
            </a:endParaRPr>
          </a:p>
          <a:p>
            <a:pPr marL="0" indent="0">
              <a:spcBef>
                <a:spcPts val="0"/>
              </a:spcBef>
              <a:buNone/>
            </a:pPr>
            <a:endParaRPr lang="nl-NL" b="1" dirty="0">
              <a:cs typeface="Calibri"/>
            </a:endParaRPr>
          </a:p>
          <a:p>
            <a:pPr marL="0" indent="0">
              <a:spcBef>
                <a:spcPts val="0"/>
              </a:spcBef>
              <a:buNone/>
            </a:pPr>
            <a:r>
              <a:rPr lang="nl-NL" b="1" dirty="0">
                <a:cs typeface="Calibri"/>
              </a:rPr>
              <a:t>Deadline aanmelden</a:t>
            </a:r>
            <a:endParaRPr lang="en-US" b="1" dirty="0">
              <a:cs typeface="Calibri"/>
            </a:endParaRPr>
          </a:p>
          <a:p>
            <a:pPr marL="0" indent="0">
              <a:spcBef>
                <a:spcPts val="0"/>
              </a:spcBef>
              <a:buNone/>
            </a:pPr>
            <a:r>
              <a:rPr lang="nl-NL" dirty="0">
                <a:cs typeface="Calibri"/>
              </a:rPr>
              <a:t>Voor 15 januari 2020</a:t>
            </a:r>
            <a:endParaRPr lang="en-US" dirty="0">
              <a:cs typeface="Calibri"/>
            </a:endParaRPr>
          </a:p>
          <a:p>
            <a:endParaRPr lang="nl-NL" dirty="0">
              <a:cs typeface="Calibri"/>
            </a:endParaRPr>
          </a:p>
        </p:txBody>
      </p:sp>
    </p:spTree>
    <p:extLst>
      <p:ext uri="{BB962C8B-B14F-4D97-AF65-F5344CB8AC3E}">
        <p14:creationId xmlns:p14="http://schemas.microsoft.com/office/powerpoint/2010/main" val="341190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6324600" y="303091"/>
            <a:ext cx="8568952" cy="923330"/>
          </a:xfrm>
          <a:prstGeom prst="rect">
            <a:avLst/>
          </a:prstGeom>
          <a:noFill/>
        </p:spPr>
        <p:txBody>
          <a:bodyPr wrap="square" rtlCol="0">
            <a:spAutoFit/>
          </a:bodyPr>
          <a:lstStyle/>
          <a:p>
            <a:r>
              <a:rPr lang="nl-NL" dirty="0">
                <a:solidFill>
                  <a:prstClr val="white"/>
                </a:solidFill>
              </a:rPr>
              <a:t>		</a:t>
            </a:r>
          </a:p>
          <a:p>
            <a:endParaRPr lang="nl-NL" dirty="0">
              <a:solidFill>
                <a:prstClr val="white"/>
              </a:solidFill>
            </a:endParaRPr>
          </a:p>
          <a:p>
            <a:r>
              <a:rPr lang="nl-NL" dirty="0">
                <a:solidFill>
                  <a:prstClr val="white"/>
                </a:solidFill>
              </a:rPr>
              <a:t>		</a:t>
            </a:r>
          </a:p>
        </p:txBody>
      </p:sp>
      <p:sp>
        <p:nvSpPr>
          <p:cNvPr id="2" name="Titel 1">
            <a:extLst>
              <a:ext uri="{FF2B5EF4-FFF2-40B4-BE49-F238E27FC236}">
                <a16:creationId xmlns:a16="http://schemas.microsoft.com/office/drawing/2014/main" id="{898CF189-71BF-4DE3-B796-5042312FFEDC}"/>
              </a:ext>
            </a:extLst>
          </p:cNvPr>
          <p:cNvSpPr>
            <a:spLocks noGrp="1"/>
          </p:cNvSpPr>
          <p:nvPr>
            <p:ph type="title"/>
          </p:nvPr>
        </p:nvSpPr>
        <p:spPr/>
        <p:txBody>
          <a:bodyPr vert="horz" lIns="91440" tIns="45720" rIns="91440" bIns="45720" rtlCol="0" anchor="ctr">
            <a:noAutofit/>
          </a:bodyPr>
          <a:lstStyle/>
          <a:p>
            <a:pPr lvl="2" algn="r"/>
            <a:r>
              <a:rPr lang="en-US" sz="4400" kern="1200" dirty="0" err="1">
                <a:solidFill>
                  <a:schemeClr val="accent1"/>
                </a:solidFill>
                <a:latin typeface="Calibri"/>
                <a:cs typeface="Calibri"/>
              </a:rPr>
              <a:t>Numeris</a:t>
            </a:r>
            <a:r>
              <a:rPr lang="en-US" sz="4400" kern="1200" dirty="0">
                <a:solidFill>
                  <a:schemeClr val="accent1"/>
                </a:solidFill>
                <a:latin typeface="Calibri"/>
                <a:cs typeface="Calibri"/>
              </a:rPr>
              <a:t> </a:t>
            </a:r>
            <a:r>
              <a:rPr lang="en-US" sz="4400" kern="1200" dirty="0" err="1">
                <a:solidFill>
                  <a:schemeClr val="accent1"/>
                </a:solidFill>
                <a:latin typeface="Calibri"/>
                <a:cs typeface="Calibri"/>
              </a:rPr>
              <a:t>fixus</a:t>
            </a:r>
            <a:r>
              <a:rPr lang="en-US" sz="4400" kern="1200" dirty="0">
                <a:solidFill>
                  <a:schemeClr val="accent1"/>
                </a:solidFill>
                <a:latin typeface="Calibri"/>
                <a:cs typeface="Calibri"/>
              </a:rPr>
              <a:t> </a:t>
            </a:r>
            <a:r>
              <a:rPr lang="en-US" sz="4400" kern="1200" dirty="0" err="1">
                <a:solidFill>
                  <a:schemeClr val="accent1"/>
                </a:solidFill>
                <a:latin typeface="Calibri"/>
                <a:cs typeface="Calibri"/>
              </a:rPr>
              <a:t>opleidingen</a:t>
            </a:r>
            <a:endParaRPr lang="nl-NL" sz="4400" kern="1200" dirty="0">
              <a:solidFill>
                <a:schemeClr val="accent1"/>
              </a:solidFill>
              <a:latin typeface="Calibri"/>
              <a:cs typeface="Calibri"/>
            </a:endParaRPr>
          </a:p>
        </p:txBody>
      </p:sp>
      <p:sp>
        <p:nvSpPr>
          <p:cNvPr id="3" name="Tijdelijke aanduiding voor inhoud 2">
            <a:extLst>
              <a:ext uri="{FF2B5EF4-FFF2-40B4-BE49-F238E27FC236}">
                <a16:creationId xmlns:a16="http://schemas.microsoft.com/office/drawing/2014/main" id="{C1304E3F-8001-4CB5-92AD-C792158A5D34}"/>
              </a:ext>
            </a:extLst>
          </p:cNvPr>
          <p:cNvSpPr>
            <a:spLocks noGrp="1"/>
          </p:cNvSpPr>
          <p:nvPr>
            <p:ph idx="1"/>
          </p:nvPr>
        </p:nvSpPr>
        <p:spPr/>
        <p:txBody>
          <a:bodyPr vert="horz" lIns="91440" tIns="45720" rIns="91440" bIns="45720" rtlCol="0" anchor="t">
            <a:normAutofit/>
          </a:bodyPr>
          <a:lstStyle/>
          <a:p>
            <a:pPr marL="0" indent="0">
              <a:spcBef>
                <a:spcPts val="0"/>
              </a:spcBef>
              <a:buNone/>
            </a:pPr>
            <a:r>
              <a:rPr lang="nl-NL" dirty="0">
                <a:cs typeface="Calibri"/>
              </a:rPr>
              <a:t>Voorbeeld: fysiotherapie, mondzorgkunde</a:t>
            </a:r>
          </a:p>
          <a:p>
            <a:pPr marL="0" indent="0">
              <a:spcBef>
                <a:spcPts val="0"/>
              </a:spcBef>
              <a:buNone/>
            </a:pPr>
            <a:endParaRPr lang="nl-NL" dirty="0">
              <a:cs typeface="Calibri"/>
            </a:endParaRPr>
          </a:p>
          <a:p>
            <a:pPr marL="0" indent="0">
              <a:spcBef>
                <a:spcPts val="0"/>
              </a:spcBef>
              <a:buNone/>
            </a:pPr>
            <a:r>
              <a:rPr lang="nl-NL" b="1" dirty="0">
                <a:cs typeface="Calibri"/>
              </a:rPr>
              <a:t>Deadline aanmelden</a:t>
            </a:r>
            <a:endParaRPr lang="en-US" b="1" dirty="0">
              <a:cs typeface="Calibri"/>
            </a:endParaRPr>
          </a:p>
          <a:p>
            <a:pPr marL="0" indent="0">
              <a:spcBef>
                <a:spcPts val="0"/>
              </a:spcBef>
              <a:buNone/>
            </a:pPr>
            <a:r>
              <a:rPr lang="nl-NL" dirty="0">
                <a:cs typeface="Calibri"/>
              </a:rPr>
              <a:t>Voor 15 januari 2020</a:t>
            </a:r>
            <a:endParaRPr lang="en-US" dirty="0">
              <a:cs typeface="Calibri"/>
            </a:endParaRPr>
          </a:p>
          <a:p>
            <a:pPr marL="0" indent="0">
              <a:spcBef>
                <a:spcPts val="0"/>
              </a:spcBef>
              <a:buNone/>
            </a:pPr>
            <a:endParaRPr lang="nl-NL" dirty="0">
              <a:cs typeface="Calibri"/>
            </a:endParaRPr>
          </a:p>
          <a:p>
            <a:pPr marL="0" indent="0">
              <a:spcBef>
                <a:spcPts val="0"/>
              </a:spcBef>
              <a:buNone/>
            </a:pPr>
            <a:r>
              <a:rPr lang="nl-NL" dirty="0">
                <a:cs typeface="Calibri"/>
              </a:rPr>
              <a:t>Decentrale selectie door de instelling!</a:t>
            </a:r>
            <a:endParaRPr lang="en-US" dirty="0">
              <a:cs typeface="Calibri"/>
            </a:endParaRPr>
          </a:p>
          <a:p>
            <a:pPr marL="0" indent="0">
              <a:spcBef>
                <a:spcPts val="0"/>
              </a:spcBef>
            </a:pPr>
            <a:endParaRPr lang="nl-NL" dirty="0">
              <a:cs typeface="Calibri"/>
            </a:endParaRPr>
          </a:p>
          <a:p>
            <a:pPr marL="0" indent="0">
              <a:spcBef>
                <a:spcPts val="0"/>
              </a:spcBef>
            </a:pPr>
            <a:endParaRPr lang="nl-NL" dirty="0">
              <a:cs typeface="Calibri"/>
            </a:endParaRPr>
          </a:p>
          <a:p>
            <a:pPr marL="0" indent="0">
              <a:spcBef>
                <a:spcPts val="0"/>
              </a:spcBef>
            </a:pPr>
            <a:endParaRPr lang="nl-NL" dirty="0">
              <a:cs typeface="Calibri"/>
            </a:endParaRPr>
          </a:p>
          <a:p>
            <a:endParaRPr lang="nl-NL" dirty="0">
              <a:cs typeface="Calibri"/>
            </a:endParaRPr>
          </a:p>
        </p:txBody>
      </p:sp>
    </p:spTree>
    <p:extLst>
      <p:ext uri="{BB962C8B-B14F-4D97-AF65-F5344CB8AC3E}">
        <p14:creationId xmlns:p14="http://schemas.microsoft.com/office/powerpoint/2010/main" val="71409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23529" y="188641"/>
            <a:ext cx="8568952" cy="923330"/>
          </a:xfrm>
          <a:prstGeom prst="rect">
            <a:avLst/>
          </a:prstGeom>
          <a:noFill/>
        </p:spPr>
        <p:txBody>
          <a:bodyPr wrap="square" rtlCol="0">
            <a:spAutoFit/>
          </a:bodyPr>
          <a:lstStyle/>
          <a:p>
            <a:r>
              <a:rPr lang="nl-NL" dirty="0">
                <a:solidFill>
                  <a:prstClr val="white"/>
                </a:solidFill>
              </a:rPr>
              <a:t>		</a:t>
            </a:r>
          </a:p>
          <a:p>
            <a:endParaRPr lang="nl-NL" dirty="0">
              <a:solidFill>
                <a:prstClr val="white"/>
              </a:solidFill>
            </a:endParaRPr>
          </a:p>
          <a:p>
            <a:r>
              <a:rPr lang="nl-NL" dirty="0">
                <a:solidFill>
                  <a:prstClr val="white"/>
                </a:solidFill>
              </a:rPr>
              <a:t>		</a:t>
            </a:r>
          </a:p>
        </p:txBody>
      </p:sp>
      <p:sp>
        <p:nvSpPr>
          <p:cNvPr id="2" name="Titel 1">
            <a:extLst>
              <a:ext uri="{FF2B5EF4-FFF2-40B4-BE49-F238E27FC236}">
                <a16:creationId xmlns:a16="http://schemas.microsoft.com/office/drawing/2014/main" id="{F0295781-35CE-4396-B814-33392156185B}"/>
              </a:ext>
            </a:extLst>
          </p:cNvPr>
          <p:cNvSpPr>
            <a:spLocks noGrp="1"/>
          </p:cNvSpPr>
          <p:nvPr>
            <p:ph type="title"/>
          </p:nvPr>
        </p:nvSpPr>
        <p:spPr/>
        <p:txBody>
          <a:bodyPr/>
          <a:lstStyle/>
          <a:p>
            <a:pPr algn="r"/>
            <a:r>
              <a:rPr lang="en-US" dirty="0" err="1">
                <a:solidFill>
                  <a:schemeClr val="accent1"/>
                </a:solidFill>
                <a:cs typeface="Calibri"/>
              </a:rPr>
              <a:t>Overige</a:t>
            </a:r>
            <a:r>
              <a:rPr lang="en-US" dirty="0">
                <a:solidFill>
                  <a:schemeClr val="accent1"/>
                </a:solidFill>
                <a:cs typeface="Calibri"/>
              </a:rPr>
              <a:t> </a:t>
            </a:r>
            <a:r>
              <a:rPr lang="en-US" dirty="0" err="1">
                <a:solidFill>
                  <a:schemeClr val="accent1"/>
                </a:solidFill>
                <a:cs typeface="Calibri"/>
              </a:rPr>
              <a:t>opleidingen</a:t>
            </a:r>
            <a:endParaRPr lang="nl-NL" dirty="0">
              <a:solidFill>
                <a:schemeClr val="accent1"/>
              </a:solidFill>
              <a:cs typeface="Calibri"/>
            </a:endParaRPr>
          </a:p>
        </p:txBody>
      </p:sp>
      <p:sp>
        <p:nvSpPr>
          <p:cNvPr id="3" name="Tijdelijke aanduiding voor inhoud 2">
            <a:extLst>
              <a:ext uri="{FF2B5EF4-FFF2-40B4-BE49-F238E27FC236}">
                <a16:creationId xmlns:a16="http://schemas.microsoft.com/office/drawing/2014/main" id="{477B2947-7D03-4082-A18D-D401AAC51DCD}"/>
              </a:ext>
            </a:extLst>
          </p:cNvPr>
          <p:cNvSpPr>
            <a:spLocks noGrp="1"/>
          </p:cNvSpPr>
          <p:nvPr>
            <p:ph sz="half" idx="1"/>
          </p:nvPr>
        </p:nvSpPr>
        <p:spPr>
          <a:xfrm>
            <a:off x="457200" y="1775618"/>
            <a:ext cx="3429000" cy="3306763"/>
          </a:xfrm>
        </p:spPr>
        <p:txBody>
          <a:bodyPr vert="horz" lIns="91440" tIns="45720" rIns="91440" bIns="45720" rtlCol="0" anchor="t">
            <a:normAutofit/>
          </a:bodyPr>
          <a:lstStyle/>
          <a:p>
            <a:pPr marL="0" indent="0">
              <a:spcBef>
                <a:spcPts val="0"/>
              </a:spcBef>
              <a:buNone/>
            </a:pPr>
            <a:r>
              <a:rPr lang="nl-NL" b="1" dirty="0">
                <a:cs typeface="Calibri"/>
              </a:rPr>
              <a:t>Voor 1 mei:</a:t>
            </a:r>
          </a:p>
          <a:p>
            <a:pPr>
              <a:spcBef>
                <a:spcPts val="0"/>
              </a:spcBef>
            </a:pPr>
            <a:r>
              <a:rPr lang="nl-NL" dirty="0">
                <a:cs typeface="Calibri"/>
              </a:rPr>
              <a:t>Recht op een studiekeuzecheck/matching</a:t>
            </a:r>
            <a:endParaRPr lang="en-US" dirty="0">
              <a:cs typeface="Calibri"/>
            </a:endParaRPr>
          </a:p>
          <a:p>
            <a:pPr>
              <a:spcBef>
                <a:spcPts val="0"/>
              </a:spcBef>
            </a:pPr>
            <a:r>
              <a:rPr lang="nl-NL" dirty="0">
                <a:cs typeface="Calibri"/>
              </a:rPr>
              <a:t>Advies is niet bindend</a:t>
            </a:r>
            <a:endParaRPr lang="en-US" dirty="0">
              <a:cs typeface="Calibri"/>
            </a:endParaRPr>
          </a:p>
          <a:p>
            <a:pPr marL="0" indent="0">
              <a:spcBef>
                <a:spcPts val="0"/>
              </a:spcBef>
              <a:buNone/>
            </a:pPr>
            <a:endParaRPr lang="nl-NL" dirty="0">
              <a:cs typeface="Calibri"/>
            </a:endParaRPr>
          </a:p>
        </p:txBody>
      </p:sp>
      <p:sp>
        <p:nvSpPr>
          <p:cNvPr id="4" name="Tijdelijke aanduiding voor inhoud 3">
            <a:extLst>
              <a:ext uri="{FF2B5EF4-FFF2-40B4-BE49-F238E27FC236}">
                <a16:creationId xmlns:a16="http://schemas.microsoft.com/office/drawing/2014/main" id="{6E8CF827-6FEC-4575-B929-482951293A7B}"/>
              </a:ext>
            </a:extLst>
          </p:cNvPr>
          <p:cNvSpPr>
            <a:spLocks noGrp="1"/>
          </p:cNvSpPr>
          <p:nvPr>
            <p:ph sz="half" idx="2"/>
          </p:nvPr>
        </p:nvSpPr>
        <p:spPr>
          <a:xfrm>
            <a:off x="4724399" y="1775619"/>
            <a:ext cx="3997569" cy="3306763"/>
          </a:xfrm>
        </p:spPr>
        <p:txBody>
          <a:bodyPr>
            <a:normAutofit/>
          </a:bodyPr>
          <a:lstStyle/>
          <a:p>
            <a:pPr marL="0" indent="0">
              <a:spcBef>
                <a:spcPts val="0"/>
              </a:spcBef>
              <a:buNone/>
            </a:pPr>
            <a:r>
              <a:rPr lang="nl-NL" b="1" dirty="0">
                <a:cs typeface="Calibri"/>
              </a:rPr>
              <a:t>Na 1 mei: </a:t>
            </a:r>
            <a:endParaRPr lang="en-US" b="1" dirty="0">
              <a:cs typeface="Calibri"/>
            </a:endParaRPr>
          </a:p>
          <a:p>
            <a:pPr>
              <a:spcBef>
                <a:spcPts val="0"/>
              </a:spcBef>
            </a:pPr>
            <a:r>
              <a:rPr lang="nl-NL" dirty="0">
                <a:cs typeface="Calibri"/>
              </a:rPr>
              <a:t>Geen recht op studiekeuzeactiviteiten.</a:t>
            </a:r>
            <a:endParaRPr lang="en-US" dirty="0">
              <a:cs typeface="Calibri"/>
            </a:endParaRPr>
          </a:p>
          <a:p>
            <a:pPr>
              <a:spcBef>
                <a:spcPts val="0"/>
              </a:spcBef>
            </a:pPr>
            <a:r>
              <a:rPr lang="nl-NL" dirty="0">
                <a:cs typeface="Calibri"/>
              </a:rPr>
              <a:t>Geen recht op toelating.</a:t>
            </a:r>
            <a:endParaRPr lang="en-US" dirty="0">
              <a:cs typeface="Calibri"/>
            </a:endParaRPr>
          </a:p>
          <a:p>
            <a:pPr marL="0" indent="0">
              <a:buNone/>
            </a:pPr>
            <a:endParaRPr lang="nl-NL" dirty="0"/>
          </a:p>
        </p:txBody>
      </p:sp>
      <p:sp>
        <p:nvSpPr>
          <p:cNvPr id="6" name="Tekstvak 5">
            <a:extLst>
              <a:ext uri="{FF2B5EF4-FFF2-40B4-BE49-F238E27FC236}">
                <a16:creationId xmlns:a16="http://schemas.microsoft.com/office/drawing/2014/main" id="{9996AE52-C253-485C-A88A-86B388A52D30}"/>
              </a:ext>
            </a:extLst>
          </p:cNvPr>
          <p:cNvSpPr txBox="1"/>
          <p:nvPr/>
        </p:nvSpPr>
        <p:spPr>
          <a:xfrm>
            <a:off x="879232" y="4517031"/>
            <a:ext cx="7162800" cy="1446550"/>
          </a:xfrm>
          <a:prstGeom prst="rect">
            <a:avLst/>
          </a:prstGeom>
          <a:noFill/>
        </p:spPr>
        <p:txBody>
          <a:bodyPr wrap="square" rtlCol="0" anchor="t">
            <a:spAutoFit/>
          </a:bodyPr>
          <a:lstStyle/>
          <a:p>
            <a:pPr algn="ctr"/>
            <a:r>
              <a:rPr lang="nl-NL" sz="3500" b="1" dirty="0">
                <a:cs typeface="Calibri"/>
              </a:rPr>
              <a:t>Deadline aanmelden HBO</a:t>
            </a:r>
            <a:endParaRPr lang="en-US" sz="3500" b="1" dirty="0">
              <a:cs typeface="Calibri"/>
            </a:endParaRPr>
          </a:p>
          <a:p>
            <a:pPr algn="ctr"/>
            <a:r>
              <a:rPr lang="nl-NL" sz="3500" dirty="0">
                <a:cs typeface="Calibri"/>
              </a:rPr>
              <a:t>Voor 1 mei 2020</a:t>
            </a:r>
          </a:p>
          <a:p>
            <a:pPr algn="ctr"/>
            <a:endParaRPr lang="nl-NL" dirty="0"/>
          </a:p>
        </p:txBody>
      </p:sp>
    </p:spTree>
    <p:extLst>
      <p:ext uri="{BB962C8B-B14F-4D97-AF65-F5344CB8AC3E}">
        <p14:creationId xmlns:p14="http://schemas.microsoft.com/office/powerpoint/2010/main" val="466113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17"/>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533400" y="2743200"/>
            <a:ext cx="7772400"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76" indent="0" algn="ctr" defTabSz="914378">
              <a:buClr>
                <a:srgbClr val="F14124">
                  <a:lumMod val="75000"/>
                </a:srgbClr>
              </a:buClr>
              <a:buNone/>
              <a:defRPr/>
            </a:pPr>
            <a:r>
              <a:rPr lang="nl-NL" sz="7200" dirty="0">
                <a:solidFill>
                  <a:srgbClr val="FF0000"/>
                </a:solidFill>
                <a:latin typeface="Trebuchet MS"/>
              </a:rPr>
              <a:t>Het examen</a:t>
            </a:r>
          </a:p>
        </p:txBody>
      </p:sp>
    </p:spTree>
    <p:extLst>
      <p:ext uri="{BB962C8B-B14F-4D97-AF65-F5344CB8AC3E}">
        <p14:creationId xmlns:p14="http://schemas.microsoft.com/office/powerpoint/2010/main" val="241502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838200" y="1268759"/>
            <a:ext cx="8305800" cy="5293757"/>
          </a:xfrm>
          <a:prstGeom prst="rect">
            <a:avLst/>
          </a:prstGeom>
          <a:noFill/>
        </p:spPr>
        <p:txBody>
          <a:bodyPr wrap="square" rtlCol="0">
            <a:spAutoFit/>
          </a:bodyPr>
          <a:lstStyle/>
          <a:p>
            <a:endParaRPr lang="en-GB" sz="2600" dirty="0">
              <a:solidFill>
                <a:schemeClr val="bg1"/>
              </a:solidFill>
              <a:latin typeface="Trebuchet MS" pitchFamily="34" charset="0"/>
            </a:endParaRPr>
          </a:p>
          <a:p>
            <a:pPr marL="457200" indent="-457200">
              <a:buFont typeface="Arial" panose="020B0604020202020204" pitchFamily="34" charset="0"/>
              <a:buChar char="•"/>
            </a:pPr>
            <a:r>
              <a:rPr lang="en-GB" sz="2600" dirty="0" err="1">
                <a:solidFill>
                  <a:schemeClr val="bg1"/>
                </a:solidFill>
                <a:latin typeface="Trebuchet MS" pitchFamily="34" charset="0"/>
              </a:rPr>
              <a:t>Schoolexamen</a:t>
            </a:r>
            <a:r>
              <a:rPr lang="en-GB" sz="2600" dirty="0">
                <a:solidFill>
                  <a:schemeClr val="bg1"/>
                </a:solidFill>
                <a:latin typeface="Trebuchet MS" pitchFamily="34" charset="0"/>
              </a:rPr>
              <a:t> (SE)</a:t>
            </a:r>
          </a:p>
          <a:p>
            <a:endParaRPr lang="en-GB" sz="2600" dirty="0">
              <a:solidFill>
                <a:schemeClr val="bg1"/>
              </a:solidFill>
              <a:latin typeface="Trebuchet MS" pitchFamily="34" charset="0"/>
            </a:endParaRPr>
          </a:p>
          <a:p>
            <a:r>
              <a:rPr lang="en-GB" sz="2600" dirty="0">
                <a:solidFill>
                  <a:schemeClr val="bg1"/>
                </a:solidFill>
                <a:latin typeface="Trebuchet MS" pitchFamily="34" charset="0"/>
              </a:rPr>
              <a:t>	</a:t>
            </a:r>
            <a:r>
              <a:rPr lang="en-GB" sz="2600" i="1" dirty="0" err="1">
                <a:solidFill>
                  <a:schemeClr val="bg1"/>
                </a:solidFill>
                <a:latin typeface="Trebuchet MS" pitchFamily="34" charset="0"/>
              </a:rPr>
              <a:t>Drie</a:t>
            </a:r>
            <a:r>
              <a:rPr lang="en-GB" sz="2600" i="1" dirty="0">
                <a:solidFill>
                  <a:schemeClr val="bg1"/>
                </a:solidFill>
                <a:latin typeface="Trebuchet MS" pitchFamily="34" charset="0"/>
              </a:rPr>
              <a:t> </a:t>
            </a:r>
            <a:r>
              <a:rPr lang="en-GB" sz="2600" i="1" dirty="0" err="1">
                <a:solidFill>
                  <a:schemeClr val="bg1"/>
                </a:solidFill>
                <a:latin typeface="Trebuchet MS" pitchFamily="34" charset="0"/>
              </a:rPr>
              <a:t>toetsweken</a:t>
            </a:r>
            <a:endParaRPr lang="en-GB" sz="2600" i="1" dirty="0">
              <a:solidFill>
                <a:schemeClr val="bg1"/>
              </a:solidFill>
              <a:latin typeface="Trebuchet MS" pitchFamily="34" charset="0"/>
            </a:endParaRPr>
          </a:p>
          <a:p>
            <a:r>
              <a:rPr lang="en-GB" sz="2600" i="1" dirty="0">
                <a:solidFill>
                  <a:schemeClr val="bg1"/>
                </a:solidFill>
                <a:latin typeface="Trebuchet MS" pitchFamily="34" charset="0"/>
              </a:rPr>
              <a:t>	- 4 </a:t>
            </a:r>
            <a:r>
              <a:rPr lang="en-GB" sz="2600" i="1" dirty="0" err="1">
                <a:solidFill>
                  <a:schemeClr val="bg1"/>
                </a:solidFill>
                <a:latin typeface="Trebuchet MS" pitchFamily="34" charset="0"/>
              </a:rPr>
              <a:t>november</a:t>
            </a:r>
            <a:r>
              <a:rPr lang="en-GB" sz="2600" i="1" dirty="0">
                <a:solidFill>
                  <a:schemeClr val="bg1"/>
                </a:solidFill>
                <a:latin typeface="Trebuchet MS" pitchFamily="34" charset="0"/>
              </a:rPr>
              <a:t> t/m 11 November 2019</a:t>
            </a:r>
          </a:p>
          <a:p>
            <a:r>
              <a:rPr lang="en-GB" sz="2600" i="1" dirty="0">
                <a:solidFill>
                  <a:schemeClr val="bg1"/>
                </a:solidFill>
                <a:latin typeface="Trebuchet MS" pitchFamily="34" charset="0"/>
              </a:rPr>
              <a:t>	- 13 t/m 20 </a:t>
            </a:r>
            <a:r>
              <a:rPr lang="en-GB" sz="2600" i="1" dirty="0" err="1">
                <a:solidFill>
                  <a:schemeClr val="bg1"/>
                </a:solidFill>
                <a:latin typeface="Trebuchet MS" pitchFamily="34" charset="0"/>
              </a:rPr>
              <a:t>januari</a:t>
            </a:r>
            <a:r>
              <a:rPr lang="en-GB" sz="2600" i="1" dirty="0">
                <a:solidFill>
                  <a:schemeClr val="bg1"/>
                </a:solidFill>
                <a:latin typeface="Trebuchet MS" pitchFamily="34" charset="0"/>
              </a:rPr>
              <a:t> 2020</a:t>
            </a:r>
          </a:p>
          <a:p>
            <a:r>
              <a:rPr lang="en-GB" sz="2600" i="1" dirty="0">
                <a:solidFill>
                  <a:schemeClr val="bg1"/>
                </a:solidFill>
                <a:latin typeface="Trebuchet MS" pitchFamily="34" charset="0"/>
              </a:rPr>
              <a:t>	- 13 t/m 20 </a:t>
            </a:r>
            <a:r>
              <a:rPr lang="en-GB" sz="2600" i="1" dirty="0" err="1">
                <a:solidFill>
                  <a:schemeClr val="bg1"/>
                </a:solidFill>
                <a:latin typeface="Trebuchet MS" pitchFamily="34" charset="0"/>
              </a:rPr>
              <a:t>maart</a:t>
            </a:r>
            <a:r>
              <a:rPr lang="en-GB" sz="2600" i="1" dirty="0">
                <a:solidFill>
                  <a:schemeClr val="bg1"/>
                </a:solidFill>
                <a:latin typeface="Trebuchet MS" pitchFamily="34" charset="0"/>
              </a:rPr>
              <a:t> 2020</a:t>
            </a:r>
          </a:p>
          <a:p>
            <a:pPr marL="457200" indent="-457200">
              <a:buFont typeface="Arial" panose="020B0604020202020204" pitchFamily="34" charset="0"/>
              <a:buChar char="•"/>
            </a:pPr>
            <a:endParaRPr lang="en-GB" sz="2600" dirty="0">
              <a:solidFill>
                <a:schemeClr val="bg1"/>
              </a:solidFill>
              <a:latin typeface="Trebuchet MS" pitchFamily="34" charset="0"/>
            </a:endParaRPr>
          </a:p>
          <a:p>
            <a:pPr marL="457200" indent="-457200">
              <a:buFont typeface="Arial" panose="020B0604020202020204" pitchFamily="34" charset="0"/>
              <a:buChar char="•"/>
            </a:pPr>
            <a:r>
              <a:rPr lang="en-GB" sz="2600" dirty="0" err="1">
                <a:solidFill>
                  <a:schemeClr val="bg1"/>
                </a:solidFill>
                <a:latin typeface="Trebuchet MS" pitchFamily="34" charset="0"/>
              </a:rPr>
              <a:t>Centraal</a:t>
            </a:r>
            <a:r>
              <a:rPr lang="en-GB" sz="2600" dirty="0">
                <a:solidFill>
                  <a:schemeClr val="bg1"/>
                </a:solidFill>
                <a:latin typeface="Trebuchet MS" pitchFamily="34" charset="0"/>
              </a:rPr>
              <a:t> </a:t>
            </a:r>
            <a:r>
              <a:rPr lang="en-GB" sz="2600" dirty="0" err="1">
                <a:solidFill>
                  <a:schemeClr val="bg1"/>
                </a:solidFill>
                <a:latin typeface="Trebuchet MS" pitchFamily="34" charset="0"/>
              </a:rPr>
              <a:t>Schriftelijk</a:t>
            </a:r>
            <a:r>
              <a:rPr lang="en-GB" sz="2600" dirty="0">
                <a:solidFill>
                  <a:schemeClr val="bg1"/>
                </a:solidFill>
                <a:latin typeface="Trebuchet MS" pitchFamily="34" charset="0"/>
              </a:rPr>
              <a:t> </a:t>
            </a:r>
            <a:r>
              <a:rPr lang="en-GB" sz="2600" dirty="0" err="1">
                <a:solidFill>
                  <a:schemeClr val="bg1"/>
                </a:solidFill>
                <a:latin typeface="Trebuchet MS" pitchFamily="34" charset="0"/>
              </a:rPr>
              <a:t>Examen</a:t>
            </a:r>
            <a:r>
              <a:rPr lang="en-GB" sz="2600" dirty="0">
                <a:solidFill>
                  <a:schemeClr val="bg1"/>
                </a:solidFill>
                <a:latin typeface="Trebuchet MS" pitchFamily="34" charset="0"/>
              </a:rPr>
              <a:t> (CSE)</a:t>
            </a:r>
            <a:br>
              <a:rPr lang="en-GB" sz="2600" dirty="0">
                <a:solidFill>
                  <a:schemeClr val="bg1"/>
                </a:solidFill>
                <a:latin typeface="Trebuchet MS" pitchFamily="34" charset="0"/>
              </a:rPr>
            </a:br>
            <a:endParaRPr lang="en-GB" sz="2600" dirty="0">
              <a:solidFill>
                <a:schemeClr val="bg1"/>
              </a:solidFill>
              <a:latin typeface="Trebuchet MS" pitchFamily="34" charset="0"/>
            </a:endParaRPr>
          </a:p>
          <a:p>
            <a:r>
              <a:rPr lang="en-GB" sz="2600" i="1" dirty="0">
                <a:solidFill>
                  <a:schemeClr val="bg1"/>
                </a:solidFill>
                <a:latin typeface="Trebuchet MS" pitchFamily="34" charset="0"/>
              </a:rPr>
              <a:t>	</a:t>
            </a:r>
            <a:r>
              <a:rPr lang="en-GB" sz="2600" i="1" dirty="0" err="1">
                <a:solidFill>
                  <a:schemeClr val="bg1"/>
                </a:solidFill>
                <a:latin typeface="Trebuchet MS" pitchFamily="34" charset="0"/>
              </a:rPr>
              <a:t>Donderdag</a:t>
            </a:r>
            <a:r>
              <a:rPr lang="en-GB" sz="2600" i="1" dirty="0">
                <a:solidFill>
                  <a:schemeClr val="bg1"/>
                </a:solidFill>
                <a:latin typeface="Trebuchet MS" pitchFamily="34" charset="0"/>
              </a:rPr>
              <a:t> 7 </a:t>
            </a:r>
            <a:r>
              <a:rPr lang="en-GB" sz="2600" i="1" dirty="0" err="1">
                <a:solidFill>
                  <a:schemeClr val="bg1"/>
                </a:solidFill>
                <a:latin typeface="Trebuchet MS" pitchFamily="34" charset="0"/>
              </a:rPr>
              <a:t>mei</a:t>
            </a:r>
            <a:r>
              <a:rPr lang="en-GB" sz="2600" i="1" dirty="0">
                <a:solidFill>
                  <a:schemeClr val="bg1"/>
                </a:solidFill>
                <a:latin typeface="Trebuchet MS" pitchFamily="34" charset="0"/>
              </a:rPr>
              <a:t> t/m </a:t>
            </a:r>
            <a:r>
              <a:rPr lang="en-GB" sz="2600" i="1" dirty="0" err="1">
                <a:solidFill>
                  <a:schemeClr val="bg1"/>
                </a:solidFill>
                <a:latin typeface="Trebuchet MS" pitchFamily="34" charset="0"/>
              </a:rPr>
              <a:t>woensdag</a:t>
            </a:r>
            <a:r>
              <a:rPr lang="en-GB" sz="2600" i="1" dirty="0">
                <a:solidFill>
                  <a:schemeClr val="bg1"/>
                </a:solidFill>
                <a:latin typeface="Trebuchet MS" pitchFamily="34" charset="0"/>
              </a:rPr>
              <a:t> 20 </a:t>
            </a:r>
            <a:r>
              <a:rPr lang="en-GB" sz="2600" i="1" dirty="0" err="1">
                <a:solidFill>
                  <a:schemeClr val="bg1"/>
                </a:solidFill>
                <a:latin typeface="Trebuchet MS" pitchFamily="34" charset="0"/>
              </a:rPr>
              <a:t>mei</a:t>
            </a:r>
            <a:r>
              <a:rPr lang="en-GB" sz="2600" i="1" dirty="0">
                <a:solidFill>
                  <a:schemeClr val="bg1"/>
                </a:solidFill>
                <a:latin typeface="Trebuchet MS" pitchFamily="34" charset="0"/>
              </a:rPr>
              <a:t> 2020</a:t>
            </a:r>
          </a:p>
          <a:p>
            <a:endParaRPr lang="en-GB" sz="2600" i="1" dirty="0">
              <a:solidFill>
                <a:schemeClr val="bg1"/>
              </a:solidFill>
              <a:latin typeface="Trebuchet MS" pitchFamily="34" charset="0"/>
            </a:endParaRPr>
          </a:p>
          <a:p>
            <a:endParaRPr lang="en-GB" sz="2600" i="1" dirty="0">
              <a:solidFill>
                <a:schemeClr val="bg1"/>
              </a:solidFill>
              <a:latin typeface="Trebuchet MS" pitchFamily="34" charset="0"/>
            </a:endParaRPr>
          </a:p>
        </p:txBody>
      </p:sp>
      <p:sp>
        <p:nvSpPr>
          <p:cNvPr id="3" name="Tekstvak 2"/>
          <p:cNvSpPr txBox="1"/>
          <p:nvPr/>
        </p:nvSpPr>
        <p:spPr>
          <a:xfrm>
            <a:off x="838200" y="381000"/>
            <a:ext cx="7467600" cy="1107996"/>
          </a:xfrm>
          <a:prstGeom prst="rect">
            <a:avLst/>
          </a:prstGeom>
          <a:noFill/>
        </p:spPr>
        <p:txBody>
          <a:bodyPr wrap="square" rtlCol="0">
            <a:spAutoFit/>
          </a:bodyPr>
          <a:lstStyle/>
          <a:p>
            <a:r>
              <a:rPr lang="en-GB" sz="4800" b="1" dirty="0" err="1">
                <a:solidFill>
                  <a:prstClr val="black">
                    <a:lumMod val="65000"/>
                    <a:lumOff val="35000"/>
                  </a:prstClr>
                </a:solidFill>
                <a:effectLst>
                  <a:reflection blurRad="6350" stA="55000" endA="300" endPos="45500" dir="5400000" sy="-100000" algn="bl" rotWithShape="0"/>
                </a:effectLst>
                <a:latin typeface="Trebuchet MS" pitchFamily="34" charset="0"/>
              </a:rPr>
              <a:t>Examen</a:t>
            </a:r>
            <a:r>
              <a:rPr lang="en-GB" sz="4800" b="1" dirty="0">
                <a:solidFill>
                  <a:prstClr val="black">
                    <a:lumMod val="65000"/>
                    <a:lumOff val="35000"/>
                  </a:prstClr>
                </a:solidFill>
                <a:effectLst>
                  <a:reflection blurRad="6350" stA="55000" endA="300" endPos="45500" dir="5400000" sy="-100000" algn="bl" rotWithShape="0"/>
                </a:effectLst>
                <a:latin typeface="Trebuchet MS" pitchFamily="34" charset="0"/>
              </a:rPr>
              <a:t> </a:t>
            </a:r>
            <a:r>
              <a:rPr lang="en-GB" sz="4800" b="1" dirty="0" err="1">
                <a:solidFill>
                  <a:prstClr val="black">
                    <a:lumMod val="65000"/>
                    <a:lumOff val="35000"/>
                  </a:prstClr>
                </a:solidFill>
                <a:effectLst>
                  <a:reflection blurRad="6350" stA="55000" endA="300" endPos="45500" dir="5400000" sy="-100000" algn="bl" rotWithShape="0"/>
                </a:effectLst>
                <a:latin typeface="Trebuchet MS" pitchFamily="34" charset="0"/>
              </a:rPr>
              <a:t>bestaat</a:t>
            </a:r>
            <a:r>
              <a:rPr lang="en-GB" sz="4800" b="1" dirty="0">
                <a:solidFill>
                  <a:prstClr val="black">
                    <a:lumMod val="65000"/>
                    <a:lumOff val="35000"/>
                  </a:prstClr>
                </a:solidFill>
                <a:effectLst>
                  <a:reflection blurRad="6350" stA="55000" endA="300" endPos="45500" dir="5400000" sy="-100000" algn="bl" rotWithShape="0"/>
                </a:effectLst>
                <a:latin typeface="Trebuchet MS" pitchFamily="34" charset="0"/>
              </a:rPr>
              <a:t> </a:t>
            </a:r>
            <a:r>
              <a:rPr lang="en-GB" sz="4800" b="1" dirty="0" err="1">
                <a:solidFill>
                  <a:prstClr val="black">
                    <a:lumMod val="65000"/>
                    <a:lumOff val="35000"/>
                  </a:prstClr>
                </a:solidFill>
                <a:effectLst>
                  <a:reflection blurRad="6350" stA="55000" endA="300" endPos="45500" dir="5400000" sy="-100000" algn="bl" rotWithShape="0"/>
                </a:effectLst>
                <a:latin typeface="Trebuchet MS" pitchFamily="34" charset="0"/>
              </a:rPr>
              <a:t>uit</a:t>
            </a:r>
            <a:endParaRPr lang="en-GB" sz="4800" b="1" dirty="0">
              <a:solidFill>
                <a:prstClr val="black">
                  <a:lumMod val="65000"/>
                  <a:lumOff val="35000"/>
                </a:prstClr>
              </a:solidFill>
              <a:effectLst>
                <a:reflection blurRad="6350" stA="55000" endA="300" endPos="45500" dir="5400000" sy="-100000" algn="bl" rotWithShape="0"/>
              </a:effectLst>
              <a:latin typeface="Trebuchet MS" pitchFamily="34" charset="0"/>
            </a:endParaRPr>
          </a:p>
          <a:p>
            <a:endParaRPr lang="nl-NL" dirty="0"/>
          </a:p>
        </p:txBody>
      </p:sp>
    </p:spTree>
    <p:extLst>
      <p:ext uri="{BB962C8B-B14F-4D97-AF65-F5344CB8AC3E}">
        <p14:creationId xmlns:p14="http://schemas.microsoft.com/office/powerpoint/2010/main" val="2033626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16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457200" y="548680"/>
            <a:ext cx="8023920"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Schoolexamen</a:t>
            </a:r>
            <a:r>
              <a:rPr lang="nl-NL" i="1"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  </a:t>
            </a:r>
            <a:endParaRPr lang="nl-NL" sz="6000"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endParaRPr>
          </a:p>
        </p:txBody>
      </p:sp>
      <p:sp>
        <p:nvSpPr>
          <p:cNvPr id="4" name="Text Box 3"/>
          <p:cNvSpPr txBox="1">
            <a:spLocks noChangeArrowheads="1"/>
          </p:cNvSpPr>
          <p:nvPr/>
        </p:nvSpPr>
        <p:spPr bwMode="auto">
          <a:xfrm>
            <a:off x="762000" y="2209800"/>
            <a:ext cx="7410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lnSpc>
                <a:spcPct val="150000"/>
              </a:lnSpc>
              <a:spcBef>
                <a:spcPct val="0"/>
              </a:spcBef>
              <a:spcAft>
                <a:spcPct val="0"/>
              </a:spcAft>
            </a:pPr>
            <a:r>
              <a:rPr lang="nl-NL" sz="2600" dirty="0">
                <a:solidFill>
                  <a:schemeClr val="bg1"/>
                </a:solidFill>
                <a:latin typeface="Trebuchet MS" pitchFamily="34" charset="0"/>
              </a:rPr>
              <a:t>Programma van toetsing en afsluiting (PTA)</a:t>
            </a: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Te vinden op de site: </a:t>
            </a:r>
          </a:p>
          <a:p>
            <a:pPr marL="1200150" lvl="1"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Cobbenhagenlyceum </a:t>
            </a:r>
            <a:r>
              <a:rPr lang="nl-NL" sz="2600" dirty="0">
                <a:solidFill>
                  <a:schemeClr val="bg1"/>
                </a:solidFill>
                <a:latin typeface="Trebuchet MS" pitchFamily="34" charset="0"/>
                <a:sym typeface="Wingdings" panose="05000000000000000000" pitchFamily="2" charset="2"/>
              </a:rPr>
              <a:t> onderwijs  PTA</a:t>
            </a:r>
            <a:endParaRPr lang="nl-NL" sz="2600" dirty="0">
              <a:solidFill>
                <a:schemeClr val="bg1"/>
              </a:solidFill>
              <a:latin typeface="Trebuchet MS" pitchFamily="34" charset="0"/>
            </a:endParaRPr>
          </a:p>
          <a:p>
            <a:pPr marL="1200150" lvl="1"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Dossierwerken (inhoud, duur, weging)</a:t>
            </a:r>
          </a:p>
          <a:p>
            <a:pPr marL="1200150" lvl="1"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Regelingen</a:t>
            </a:r>
          </a:p>
        </p:txBody>
      </p:sp>
    </p:spTree>
    <p:extLst>
      <p:ext uri="{BB962C8B-B14F-4D97-AF65-F5344CB8AC3E}">
        <p14:creationId xmlns:p14="http://schemas.microsoft.com/office/powerpoint/2010/main" val="370115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539552" y="404664"/>
            <a:ext cx="7772400"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l" defTabSz="914400" rtl="0" eaLnBrk="1" fontAlgn="auto" latinLnBrk="0" hangingPunct="1">
              <a:lnSpc>
                <a:spcPct val="100000"/>
              </a:lnSpc>
              <a:spcBef>
                <a:spcPct val="0"/>
              </a:spcBef>
              <a:spcAft>
                <a:spcPts val="0"/>
              </a:spcAft>
              <a:buClr>
                <a:srgbClr val="F14124">
                  <a:lumMod val="75000"/>
                </a:srgbClr>
              </a:buClr>
              <a:buSzPct val="128000"/>
              <a:buNone/>
              <a:tabLst/>
              <a:defRPr/>
            </a:pPr>
            <a:r>
              <a:rPr kumimoji="0" lang="nl-NL" sz="54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rPr>
              <a:t>Programma</a:t>
            </a:r>
          </a:p>
        </p:txBody>
      </p:sp>
      <p:sp>
        <p:nvSpPr>
          <p:cNvPr id="4" name="Ondertitel 2"/>
          <p:cNvSpPr txBox="1">
            <a:spLocks/>
          </p:cNvSpPr>
          <p:nvPr/>
        </p:nvSpPr>
        <p:spPr>
          <a:xfrm>
            <a:off x="1181578" y="1547664"/>
            <a:ext cx="6768752" cy="50496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300"/>
              </a:spcAft>
              <a:buClr>
                <a:srgbClr val="F14124">
                  <a:lumMod val="75000"/>
                </a:srgbClr>
              </a:buClr>
              <a:buSzPct val="130000"/>
              <a:buFont typeface="Arial" pitchFamily="34" charset="0"/>
              <a:buChar char="•"/>
              <a:tabLst/>
              <a:defRPr/>
            </a:pPr>
            <a:r>
              <a:rPr kumimoji="0" lang="nl-NL" sz="2600" b="0" i="0" u="none" strike="noStrike" kern="1200" cap="none" spc="0" normalizeH="0" baseline="0" noProof="0" dirty="0">
                <a:ln>
                  <a:noFill/>
                </a:ln>
                <a:solidFill>
                  <a:schemeClr val="tx1"/>
                </a:solidFill>
                <a:effectLst/>
                <a:uLnTx/>
                <a:uFillTx/>
                <a:latin typeface="Trebuchet MS"/>
              </a:rPr>
              <a:t>Praktische</a:t>
            </a:r>
            <a:r>
              <a:rPr kumimoji="0" lang="nl-NL" sz="2600" b="0" i="0" u="none" strike="noStrike" kern="1200" cap="none" spc="0" normalizeH="0" noProof="0" dirty="0">
                <a:ln>
                  <a:noFill/>
                </a:ln>
                <a:solidFill>
                  <a:schemeClr val="tx1"/>
                </a:solidFill>
                <a:effectLst/>
                <a:uLnTx/>
                <a:uFillTx/>
                <a:latin typeface="Trebuchet MS"/>
              </a:rPr>
              <a:t> zaken</a:t>
            </a:r>
          </a:p>
          <a:p>
            <a:pPr marR="0" lvl="0" algn="l" defTabSz="914400" rtl="0" eaLnBrk="1" fontAlgn="auto" latinLnBrk="0" hangingPunct="1">
              <a:lnSpc>
                <a:spcPct val="100000"/>
              </a:lnSpc>
              <a:spcBef>
                <a:spcPct val="20000"/>
              </a:spcBef>
              <a:spcAft>
                <a:spcPts val="300"/>
              </a:spcAft>
              <a:buClr>
                <a:srgbClr val="F14124">
                  <a:lumMod val="75000"/>
                </a:srgbClr>
              </a:buClr>
              <a:buSzPct val="130000"/>
              <a:tabLst/>
              <a:defRPr/>
            </a:pPr>
            <a:r>
              <a:rPr lang="nl-NL" sz="2600" baseline="0" dirty="0">
                <a:solidFill>
                  <a:schemeClr val="tx1"/>
                </a:solidFill>
                <a:latin typeface="Trebuchet MS"/>
              </a:rPr>
              <a:t>	- Even</a:t>
            </a:r>
            <a:r>
              <a:rPr lang="nl-NL" sz="2600" dirty="0">
                <a:solidFill>
                  <a:schemeClr val="tx1"/>
                </a:solidFill>
                <a:latin typeface="Trebuchet MS"/>
              </a:rPr>
              <a:t> voorstellen</a:t>
            </a:r>
          </a:p>
          <a:p>
            <a:pPr marR="0" lvl="0" algn="l" defTabSz="914400" rtl="0" eaLnBrk="1" fontAlgn="auto" latinLnBrk="0" hangingPunct="1">
              <a:lnSpc>
                <a:spcPct val="100000"/>
              </a:lnSpc>
              <a:spcBef>
                <a:spcPct val="20000"/>
              </a:spcBef>
              <a:spcAft>
                <a:spcPts val="300"/>
              </a:spcAft>
              <a:buClr>
                <a:srgbClr val="F14124">
                  <a:lumMod val="75000"/>
                </a:srgbClr>
              </a:buClr>
              <a:buSzPct val="130000"/>
              <a:tabLst/>
              <a:defRPr/>
            </a:pPr>
            <a:r>
              <a:rPr kumimoji="0" lang="nl-NL" sz="2600" b="0" i="0" u="none" strike="noStrike" kern="1200" cap="none" spc="0" normalizeH="0" baseline="0" noProof="0" dirty="0">
                <a:ln>
                  <a:noFill/>
                </a:ln>
                <a:solidFill>
                  <a:schemeClr val="tx1"/>
                </a:solidFill>
                <a:effectLst/>
                <a:uLnTx/>
                <a:uFillTx/>
                <a:latin typeface="Trebuchet MS"/>
              </a:rPr>
              <a:t>	-</a:t>
            </a:r>
            <a:r>
              <a:rPr kumimoji="0" lang="nl-NL" sz="2600" b="0" i="0" u="none" strike="noStrike" kern="1200" cap="none" spc="0" normalizeH="0" noProof="0" dirty="0">
                <a:ln>
                  <a:noFill/>
                </a:ln>
                <a:solidFill>
                  <a:schemeClr val="tx1"/>
                </a:solidFill>
                <a:effectLst/>
                <a:uLnTx/>
                <a:uFillTx/>
                <a:latin typeface="Trebuchet MS"/>
              </a:rPr>
              <a:t> Absentie, verlof, etc.</a:t>
            </a:r>
          </a:p>
          <a:p>
            <a:pPr marR="0" lvl="0" algn="l" defTabSz="914400" rtl="0" eaLnBrk="1" fontAlgn="auto" latinLnBrk="0" hangingPunct="1">
              <a:lnSpc>
                <a:spcPct val="100000"/>
              </a:lnSpc>
              <a:spcBef>
                <a:spcPct val="20000"/>
              </a:spcBef>
              <a:spcAft>
                <a:spcPts val="300"/>
              </a:spcAft>
              <a:buClr>
                <a:srgbClr val="F14124">
                  <a:lumMod val="75000"/>
                </a:srgbClr>
              </a:buClr>
              <a:buSzPct val="130000"/>
              <a:tabLst/>
              <a:defRPr/>
            </a:pPr>
            <a:r>
              <a:rPr lang="nl-NL" sz="2600" dirty="0">
                <a:solidFill>
                  <a:schemeClr val="tx1"/>
                </a:solidFill>
                <a:latin typeface="Trebuchet MS"/>
              </a:rPr>
              <a:t>	- H.O.T. &amp; S.O.S.</a:t>
            </a:r>
            <a:r>
              <a:rPr kumimoji="0" lang="nl-NL" sz="2600" b="0" i="0" u="none" strike="noStrike" kern="1200" cap="none" spc="0" normalizeH="0" noProof="0" dirty="0">
                <a:ln>
                  <a:noFill/>
                </a:ln>
                <a:solidFill>
                  <a:schemeClr val="tx1"/>
                </a:solidFill>
                <a:effectLst/>
                <a:uLnTx/>
                <a:uFillTx/>
                <a:latin typeface="Trebuchet MS"/>
              </a:rPr>
              <a:t> </a:t>
            </a:r>
            <a:endParaRPr kumimoji="0" lang="nl-NL" sz="2600" b="0" i="0" u="none" strike="noStrike" kern="1200" cap="none" spc="0" normalizeH="0" baseline="0" noProof="0" dirty="0">
              <a:ln>
                <a:noFill/>
              </a:ln>
              <a:solidFill>
                <a:schemeClr val="tx1"/>
              </a:solidFill>
              <a:effectLst/>
              <a:uLnTx/>
              <a:uFillTx/>
              <a:latin typeface="Trebuchet MS"/>
            </a:endParaRPr>
          </a:p>
          <a:p>
            <a:pPr marL="342900" lvl="0" indent="-342900">
              <a:buClr>
                <a:srgbClr val="F14124">
                  <a:lumMod val="75000"/>
                </a:srgbClr>
              </a:buClr>
              <a:buFont typeface="Arial" pitchFamily="34" charset="0"/>
              <a:buChar char="•"/>
              <a:defRPr/>
            </a:pPr>
            <a:r>
              <a:rPr lang="nl-NL" sz="2600" dirty="0">
                <a:solidFill>
                  <a:schemeClr val="tx1"/>
                </a:solidFill>
                <a:latin typeface="Trebuchet MS"/>
              </a:rPr>
              <a:t>LOB</a:t>
            </a:r>
          </a:p>
          <a:p>
            <a:pPr lvl="0">
              <a:buClr>
                <a:srgbClr val="F14124">
                  <a:lumMod val="75000"/>
                </a:srgbClr>
              </a:buClr>
              <a:defRPr/>
            </a:pPr>
            <a:r>
              <a:rPr lang="nl-NL" sz="2600" dirty="0">
                <a:solidFill>
                  <a:schemeClr val="tx1"/>
                </a:solidFill>
                <a:latin typeface="Trebuchet MS"/>
              </a:rPr>
              <a:t>	- Aanmelden studie</a:t>
            </a:r>
          </a:p>
          <a:p>
            <a:pPr marL="342900" marR="0" lvl="0" indent="-342900" algn="l" defTabSz="914400" rtl="0" eaLnBrk="1" fontAlgn="auto" latinLnBrk="0" hangingPunct="1">
              <a:lnSpc>
                <a:spcPct val="100000"/>
              </a:lnSpc>
              <a:spcBef>
                <a:spcPct val="20000"/>
              </a:spcBef>
              <a:spcAft>
                <a:spcPts val="300"/>
              </a:spcAft>
              <a:buClr>
                <a:srgbClr val="F14124">
                  <a:lumMod val="75000"/>
                </a:srgbClr>
              </a:buClr>
              <a:buSzPct val="130000"/>
              <a:buFont typeface="Arial" pitchFamily="34" charset="0"/>
              <a:buChar char="•"/>
              <a:tabLst/>
              <a:defRPr/>
            </a:pPr>
            <a:r>
              <a:rPr lang="nl-NL" sz="2600" dirty="0">
                <a:solidFill>
                  <a:schemeClr val="tx1"/>
                </a:solidFill>
                <a:latin typeface="Trebuchet MS"/>
              </a:rPr>
              <a:t>Het examenjaar</a:t>
            </a:r>
          </a:p>
          <a:p>
            <a:pPr marR="0" lvl="0" algn="l" defTabSz="914400" rtl="0" eaLnBrk="1" fontAlgn="auto" latinLnBrk="0" hangingPunct="1">
              <a:lnSpc>
                <a:spcPct val="100000"/>
              </a:lnSpc>
              <a:spcBef>
                <a:spcPct val="20000"/>
              </a:spcBef>
              <a:spcAft>
                <a:spcPts val="300"/>
              </a:spcAft>
              <a:buClr>
                <a:srgbClr val="F14124">
                  <a:lumMod val="75000"/>
                </a:srgbClr>
              </a:buClr>
              <a:buSzPct val="130000"/>
              <a:tabLst/>
              <a:defRPr/>
            </a:pPr>
            <a:r>
              <a:rPr lang="nl-NL" sz="2600" dirty="0">
                <a:solidFill>
                  <a:schemeClr val="tx1"/>
                </a:solidFill>
                <a:latin typeface="Trebuchet MS"/>
              </a:rPr>
              <a:t>	- Examennormen</a:t>
            </a:r>
          </a:p>
          <a:p>
            <a:pPr marL="342900" marR="0" lvl="0" indent="-342900" algn="l" defTabSz="914400" rtl="0" eaLnBrk="1" fontAlgn="auto" latinLnBrk="0" hangingPunct="1">
              <a:lnSpc>
                <a:spcPct val="100000"/>
              </a:lnSpc>
              <a:spcBef>
                <a:spcPct val="20000"/>
              </a:spcBef>
              <a:spcAft>
                <a:spcPts val="300"/>
              </a:spcAft>
              <a:buClr>
                <a:srgbClr val="F14124">
                  <a:lumMod val="75000"/>
                </a:srgbClr>
              </a:buClr>
              <a:buSzPct val="130000"/>
              <a:buFont typeface="Arial" pitchFamily="34" charset="0"/>
              <a:buChar char="•"/>
              <a:tabLst/>
              <a:defRPr/>
            </a:pPr>
            <a:r>
              <a:rPr lang="nl-NL" sz="2600" dirty="0">
                <a:solidFill>
                  <a:schemeClr val="tx1"/>
                </a:solidFill>
                <a:latin typeface="Trebuchet MS"/>
              </a:rPr>
              <a:t>Ruimte voor vragen </a:t>
            </a:r>
          </a:p>
        </p:txBody>
      </p:sp>
    </p:spTree>
    <p:extLst>
      <p:ext uri="{BB962C8B-B14F-4D97-AF65-F5344CB8AC3E}">
        <p14:creationId xmlns:p14="http://schemas.microsoft.com/office/powerpoint/2010/main" val="419685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a:xfrm>
            <a:off x="611560" y="765175"/>
            <a:ext cx="7992888" cy="12192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Rapportages schoolexamen  </a:t>
            </a:r>
            <a:endParaRPr lang="nl-NL" sz="6000"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endParaRPr>
          </a:p>
        </p:txBody>
      </p:sp>
      <p:sp>
        <p:nvSpPr>
          <p:cNvPr id="4" name="Text Box 3"/>
          <p:cNvSpPr txBox="1">
            <a:spLocks noChangeArrowheads="1"/>
          </p:cNvSpPr>
          <p:nvPr/>
        </p:nvSpPr>
        <p:spPr bwMode="auto">
          <a:xfrm>
            <a:off x="323850" y="1984375"/>
            <a:ext cx="842461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Arial" charset="0"/>
              </a:rPr>
              <a:t>S.E. </a:t>
            </a:r>
            <a:r>
              <a:rPr lang="nl-NL" sz="2600" dirty="0">
                <a:solidFill>
                  <a:schemeClr val="bg1"/>
                </a:solidFill>
                <a:latin typeface="Trebuchet MS" pitchFamily="34" charset="0"/>
              </a:rPr>
              <a:t>Resultaten uit havo-4</a:t>
            </a:r>
          </a:p>
          <a:p>
            <a:pPr marL="457200" indent="-457200" fontAlgn="base">
              <a:lnSpc>
                <a:spcPct val="150000"/>
              </a:lnSpc>
              <a:spcBef>
                <a:spcPct val="0"/>
              </a:spcBef>
              <a:spcAft>
                <a:spcPct val="0"/>
              </a:spcAft>
              <a:buFont typeface="Arial" panose="020B0604020202020204" pitchFamily="34" charset="0"/>
              <a:buChar char="•"/>
            </a:pPr>
            <a:endParaRPr lang="nl-NL" sz="2600" dirty="0">
              <a:solidFill>
                <a:schemeClr val="bg1"/>
              </a:solidFill>
              <a:latin typeface="Trebuchet MS" pitchFamily="34" charset="0"/>
            </a:endParaRP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3 </a:t>
            </a:r>
            <a:r>
              <a:rPr lang="nl-NL" sz="2600" dirty="0" err="1">
                <a:solidFill>
                  <a:schemeClr val="bg1"/>
                </a:solidFill>
                <a:latin typeface="Trebuchet MS" pitchFamily="34" charset="0"/>
              </a:rPr>
              <a:t>toetsweken</a:t>
            </a:r>
            <a:r>
              <a:rPr lang="nl-NL" sz="2600" dirty="0">
                <a:solidFill>
                  <a:schemeClr val="bg1"/>
                </a:solidFill>
                <a:latin typeface="Trebuchet MS" pitchFamily="34" charset="0"/>
              </a:rPr>
              <a:t> (november, januari, maart)</a:t>
            </a:r>
          </a:p>
          <a:p>
            <a:pPr marL="457200" indent="-457200" fontAlgn="base">
              <a:lnSpc>
                <a:spcPct val="150000"/>
              </a:lnSpc>
              <a:spcBef>
                <a:spcPct val="0"/>
              </a:spcBef>
              <a:spcAft>
                <a:spcPct val="0"/>
              </a:spcAft>
              <a:buFont typeface="Arial" panose="020B0604020202020204" pitchFamily="34" charset="0"/>
              <a:buChar char="•"/>
            </a:pPr>
            <a:endParaRPr lang="nl-NL" sz="2600" dirty="0">
              <a:solidFill>
                <a:schemeClr val="bg1"/>
              </a:solidFill>
              <a:latin typeface="Trebuchet MS" pitchFamily="34" charset="0"/>
            </a:endParaRP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Eind april eindresultaten S.E. bekend </a:t>
            </a:r>
          </a:p>
          <a:p>
            <a:pPr marL="1200150" lvl="1"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Controle cijfers door leerlingen </a:t>
            </a:r>
          </a:p>
          <a:p>
            <a:pPr marL="1200150" lvl="1"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Cijferlijsten naar ministerie</a:t>
            </a:r>
          </a:p>
          <a:p>
            <a:pPr fontAlgn="base">
              <a:lnSpc>
                <a:spcPct val="150000"/>
              </a:lnSpc>
              <a:spcBef>
                <a:spcPct val="0"/>
              </a:spcBef>
              <a:spcAft>
                <a:spcPct val="0"/>
              </a:spcAft>
            </a:pPr>
            <a:r>
              <a:rPr lang="nl-NL" sz="2600" dirty="0">
                <a:solidFill>
                  <a:schemeClr val="bg1"/>
                </a:solidFill>
                <a:latin typeface="Trebuchet MS" pitchFamily="34" charset="0"/>
              </a:rPr>
              <a:t>  </a:t>
            </a:r>
          </a:p>
        </p:txBody>
      </p:sp>
    </p:spTree>
    <p:extLst>
      <p:ext uri="{BB962C8B-B14F-4D97-AF65-F5344CB8AC3E}">
        <p14:creationId xmlns:p14="http://schemas.microsoft.com/office/powerpoint/2010/main" val="110279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342900" y="764704"/>
            <a:ext cx="8458200"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Centraal examen </a:t>
            </a:r>
            <a:r>
              <a:rPr lang="nl-NL" i="1"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 </a:t>
            </a:r>
            <a:endParaRPr lang="nl-NL" sz="6000"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endParaRPr>
          </a:p>
        </p:txBody>
      </p:sp>
      <p:sp>
        <p:nvSpPr>
          <p:cNvPr id="5" name="Text Box 3"/>
          <p:cNvSpPr txBox="1">
            <a:spLocks noChangeArrowheads="1"/>
          </p:cNvSpPr>
          <p:nvPr/>
        </p:nvSpPr>
        <p:spPr bwMode="auto">
          <a:xfrm>
            <a:off x="468313" y="1989138"/>
            <a:ext cx="7776095"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lnSpc>
                <a:spcPct val="150000"/>
              </a:lnSpc>
              <a:spcBef>
                <a:spcPct val="0"/>
              </a:spcBef>
              <a:spcAft>
                <a:spcPct val="0"/>
              </a:spcAft>
            </a:pPr>
            <a:r>
              <a:rPr lang="nl-NL" sz="2600" dirty="0">
                <a:solidFill>
                  <a:schemeClr val="bg1"/>
                </a:solidFill>
                <a:latin typeface="Trebuchet MS" pitchFamily="34" charset="0"/>
              </a:rPr>
              <a:t>Examenreglement:</a:t>
            </a:r>
          </a:p>
          <a:p>
            <a:pPr fontAlgn="base">
              <a:lnSpc>
                <a:spcPct val="150000"/>
              </a:lnSpc>
              <a:spcBef>
                <a:spcPct val="0"/>
              </a:spcBef>
              <a:spcAft>
                <a:spcPct val="0"/>
              </a:spcAft>
            </a:pPr>
            <a:endParaRPr lang="nl-NL" sz="2600" dirty="0">
              <a:solidFill>
                <a:schemeClr val="bg1"/>
              </a:solidFill>
              <a:latin typeface="Trebuchet MS" pitchFamily="34" charset="0"/>
            </a:endParaRPr>
          </a:p>
          <a:p>
            <a:pPr fontAlgn="base">
              <a:lnSpc>
                <a:spcPct val="150000"/>
              </a:lnSpc>
              <a:spcBef>
                <a:spcPct val="0"/>
              </a:spcBef>
              <a:spcAft>
                <a:spcPct val="0"/>
              </a:spcAft>
              <a:buFontTx/>
              <a:buChar char="•"/>
            </a:pPr>
            <a:r>
              <a:rPr lang="nl-NL" sz="2600" dirty="0">
                <a:solidFill>
                  <a:schemeClr val="bg1"/>
                </a:solidFill>
                <a:latin typeface="Trebuchet MS" pitchFamily="34" charset="0"/>
              </a:rPr>
              <a:t> Centraal vastgesteld</a:t>
            </a:r>
          </a:p>
          <a:p>
            <a:pPr lvl="1" fontAlgn="base">
              <a:lnSpc>
                <a:spcPct val="150000"/>
              </a:lnSpc>
              <a:spcBef>
                <a:spcPct val="0"/>
              </a:spcBef>
              <a:spcAft>
                <a:spcPct val="0"/>
              </a:spcAft>
              <a:buFontTx/>
              <a:buChar char="•"/>
            </a:pPr>
            <a:r>
              <a:rPr lang="nl-NL" sz="2600" dirty="0">
                <a:solidFill>
                  <a:schemeClr val="bg1"/>
                </a:solidFill>
                <a:latin typeface="Trebuchet MS" pitchFamily="34" charset="0"/>
              </a:rPr>
              <a:t>Inhoud, duur, correctievoorschriften, </a:t>
            </a:r>
            <a:r>
              <a:rPr lang="nl-NL" sz="2600" dirty="0" err="1">
                <a:solidFill>
                  <a:schemeClr val="bg1"/>
                </a:solidFill>
                <a:latin typeface="Trebuchet MS" pitchFamily="34" charset="0"/>
              </a:rPr>
              <a:t>etc</a:t>
            </a:r>
            <a:endParaRPr lang="nl-NL" sz="2600" dirty="0">
              <a:solidFill>
                <a:schemeClr val="bg1"/>
              </a:solidFill>
              <a:latin typeface="Trebuchet MS" pitchFamily="34" charset="0"/>
            </a:endParaRPr>
          </a:p>
          <a:p>
            <a:pPr lvl="1" fontAlgn="base">
              <a:lnSpc>
                <a:spcPct val="150000"/>
              </a:lnSpc>
              <a:spcBef>
                <a:spcPct val="0"/>
              </a:spcBef>
              <a:spcAft>
                <a:spcPct val="0"/>
              </a:spcAft>
              <a:buFontTx/>
              <a:buChar char="•"/>
            </a:pPr>
            <a:r>
              <a:rPr lang="nl-NL" sz="2600" dirty="0">
                <a:solidFill>
                  <a:schemeClr val="bg1"/>
                </a:solidFill>
                <a:latin typeface="Trebuchet MS" pitchFamily="34" charset="0"/>
              </a:rPr>
              <a:t>1e en 2e tijdvak </a:t>
            </a:r>
          </a:p>
          <a:p>
            <a:pPr lvl="1" fontAlgn="base">
              <a:lnSpc>
                <a:spcPct val="150000"/>
              </a:lnSpc>
              <a:spcBef>
                <a:spcPct val="0"/>
              </a:spcBef>
              <a:spcAft>
                <a:spcPct val="0"/>
              </a:spcAft>
              <a:buFontTx/>
              <a:buChar char="•"/>
            </a:pPr>
            <a:r>
              <a:rPr lang="nl-NL" sz="2600" dirty="0">
                <a:solidFill>
                  <a:schemeClr val="bg1"/>
                </a:solidFill>
                <a:latin typeface="Trebuchet MS" pitchFamily="34" charset="0"/>
              </a:rPr>
              <a:t>Officiële regels </a:t>
            </a:r>
            <a:r>
              <a:rPr lang="nl-NL" sz="2600" i="1" dirty="0">
                <a:solidFill>
                  <a:schemeClr val="bg1"/>
                </a:solidFill>
                <a:latin typeface="Trebuchet MS" pitchFamily="34" charset="0"/>
              </a:rPr>
              <a:t>(bv toets missen is gezakt!)</a:t>
            </a:r>
          </a:p>
          <a:p>
            <a:pPr fontAlgn="base">
              <a:lnSpc>
                <a:spcPct val="150000"/>
              </a:lnSpc>
              <a:spcBef>
                <a:spcPct val="0"/>
              </a:spcBef>
              <a:spcAft>
                <a:spcPct val="0"/>
              </a:spcAft>
            </a:pPr>
            <a:endParaRPr lang="nl-NL" sz="2600" dirty="0">
              <a:solidFill>
                <a:schemeClr val="bg1"/>
              </a:solidFill>
              <a:latin typeface="Trebuchet MS" pitchFamily="34" charset="0"/>
            </a:endParaRPr>
          </a:p>
        </p:txBody>
      </p:sp>
    </p:spTree>
    <p:extLst>
      <p:ext uri="{BB962C8B-B14F-4D97-AF65-F5344CB8AC3E}">
        <p14:creationId xmlns:p14="http://schemas.microsoft.com/office/powerpoint/2010/main" val="1010042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026"/>
          <p:cNvSpPr txBox="1">
            <a:spLocks noChangeArrowheads="1"/>
          </p:cNvSpPr>
          <p:nvPr/>
        </p:nvSpPr>
        <p:spPr>
          <a:xfrm>
            <a:off x="397736" y="731580"/>
            <a:ext cx="7772401"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 Berekenen eindcijfer </a:t>
            </a:r>
            <a:endParaRPr lang="nl-NL" dirty="0">
              <a:solidFill>
                <a:sysClr val="windowText" lastClr="000000"/>
              </a:solidFill>
              <a:latin typeface="Trebuchet MS"/>
            </a:endParaRPr>
          </a:p>
        </p:txBody>
      </p:sp>
      <p:sp>
        <p:nvSpPr>
          <p:cNvPr id="4" name="Text Box 1027"/>
          <p:cNvSpPr txBox="1">
            <a:spLocks noChangeArrowheads="1"/>
          </p:cNvSpPr>
          <p:nvPr/>
        </p:nvSpPr>
        <p:spPr bwMode="auto">
          <a:xfrm>
            <a:off x="533400" y="2895600"/>
            <a:ext cx="76390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fontAlgn="base">
              <a:spcBef>
                <a:spcPct val="0"/>
              </a:spcBef>
              <a:spcAft>
                <a:spcPct val="0"/>
              </a:spcAft>
              <a:buFont typeface="Arial" panose="020B0604020202020204" pitchFamily="34" charset="0"/>
              <a:buChar char="•"/>
            </a:pPr>
            <a:r>
              <a:rPr lang="nl-NL" sz="2600" dirty="0">
                <a:solidFill>
                  <a:schemeClr val="bg1"/>
                </a:solidFill>
                <a:latin typeface="Trebuchet MS" pitchFamily="34" charset="0"/>
              </a:rPr>
              <a:t>Gemiddelde schoolexamencijfer (SE) +      centraal examencijfer (CSE) = eindcijfer </a:t>
            </a:r>
          </a:p>
          <a:p>
            <a:pPr fontAlgn="base">
              <a:spcBef>
                <a:spcPct val="0"/>
              </a:spcBef>
              <a:spcAft>
                <a:spcPct val="0"/>
              </a:spcAft>
            </a:pPr>
            <a:endParaRPr lang="nl-NL" sz="2600" dirty="0">
              <a:solidFill>
                <a:schemeClr val="bg1"/>
              </a:solidFill>
              <a:latin typeface="Trebuchet MS" pitchFamily="34" charset="0"/>
            </a:endParaRPr>
          </a:p>
          <a:p>
            <a:pPr marL="457200" indent="-457200" fontAlgn="base">
              <a:spcBef>
                <a:spcPct val="0"/>
              </a:spcBef>
              <a:spcAft>
                <a:spcPct val="0"/>
              </a:spcAft>
              <a:buFont typeface="Arial" panose="020B0604020202020204" pitchFamily="34" charset="0"/>
              <a:buChar char="•"/>
            </a:pPr>
            <a:r>
              <a:rPr lang="nl-NL" sz="2600" dirty="0">
                <a:solidFill>
                  <a:schemeClr val="bg1"/>
                </a:solidFill>
                <a:latin typeface="Trebuchet MS" pitchFamily="34" charset="0"/>
              </a:rPr>
              <a:t>Schoolexamencijfer </a:t>
            </a:r>
            <a:r>
              <a:rPr lang="nl-NL" sz="2600" i="1" dirty="0">
                <a:solidFill>
                  <a:schemeClr val="bg1"/>
                </a:solidFill>
                <a:latin typeface="Trebuchet MS" pitchFamily="34" charset="0"/>
              </a:rPr>
              <a:t>(vakken met alleen SE) </a:t>
            </a:r>
            <a:r>
              <a:rPr lang="nl-NL" sz="2600" dirty="0">
                <a:solidFill>
                  <a:schemeClr val="bg1"/>
                </a:solidFill>
                <a:latin typeface="Trebuchet MS" pitchFamily="34" charset="0"/>
              </a:rPr>
              <a:t>= eindcijfer </a:t>
            </a:r>
          </a:p>
        </p:txBody>
      </p:sp>
    </p:spTree>
    <p:extLst>
      <p:ext uri="{BB962C8B-B14F-4D97-AF65-F5344CB8AC3E}">
        <p14:creationId xmlns:p14="http://schemas.microsoft.com/office/powerpoint/2010/main" val="634919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611560" y="188640"/>
            <a:ext cx="7494351" cy="1503635"/>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Cijfer SE = eindcijfer </a:t>
            </a:r>
            <a:endParaRPr lang="nl-NL" sz="6000"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endParaRPr>
          </a:p>
        </p:txBody>
      </p:sp>
      <p:sp>
        <p:nvSpPr>
          <p:cNvPr id="4" name="Text Box 3"/>
          <p:cNvSpPr txBox="1">
            <a:spLocks noChangeArrowheads="1"/>
          </p:cNvSpPr>
          <p:nvPr/>
        </p:nvSpPr>
        <p:spPr bwMode="auto">
          <a:xfrm>
            <a:off x="755576" y="1722058"/>
            <a:ext cx="8236024"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Arial" charset="0"/>
              </a:rPr>
              <a:t>BSM</a:t>
            </a: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Arial" charset="0"/>
              </a:rPr>
              <a:t>Combinatiecijfer: (vb.)</a:t>
            </a:r>
          </a:p>
          <a:p>
            <a:pPr fontAlgn="base">
              <a:lnSpc>
                <a:spcPct val="150000"/>
              </a:lnSpc>
              <a:spcBef>
                <a:spcPct val="0"/>
              </a:spcBef>
              <a:spcAft>
                <a:spcPct val="0"/>
              </a:spcAft>
            </a:pPr>
            <a:r>
              <a:rPr lang="nl-NL" sz="2600" dirty="0">
                <a:solidFill>
                  <a:schemeClr val="bg1"/>
                </a:solidFill>
                <a:latin typeface="Arial" charset="0"/>
              </a:rPr>
              <a:t>	- Maatschappijleer (6,5)</a:t>
            </a:r>
          </a:p>
          <a:p>
            <a:pPr fontAlgn="base">
              <a:lnSpc>
                <a:spcPct val="150000"/>
              </a:lnSpc>
              <a:spcBef>
                <a:spcPct val="0"/>
              </a:spcBef>
              <a:spcAft>
                <a:spcPct val="0"/>
              </a:spcAft>
            </a:pPr>
            <a:r>
              <a:rPr lang="nl-NL" sz="2600" dirty="0">
                <a:solidFill>
                  <a:schemeClr val="bg1"/>
                </a:solidFill>
                <a:latin typeface="Arial" charset="0"/>
              </a:rPr>
              <a:t>	- Levensbeschouwing (6,8)      combinatiecijfer 7</a:t>
            </a:r>
          </a:p>
          <a:p>
            <a:pPr fontAlgn="base">
              <a:lnSpc>
                <a:spcPct val="150000"/>
              </a:lnSpc>
              <a:spcBef>
                <a:spcPct val="0"/>
              </a:spcBef>
              <a:spcAft>
                <a:spcPct val="0"/>
              </a:spcAft>
            </a:pPr>
            <a:r>
              <a:rPr lang="nl-NL" sz="2600" dirty="0">
                <a:solidFill>
                  <a:schemeClr val="bg1"/>
                </a:solidFill>
                <a:latin typeface="Arial" charset="0"/>
              </a:rPr>
              <a:t>	- Profielwerkstuk (6,5)		  </a:t>
            </a:r>
          </a:p>
          <a:p>
            <a:pPr fontAlgn="base">
              <a:lnSpc>
                <a:spcPct val="150000"/>
              </a:lnSpc>
              <a:spcBef>
                <a:spcPct val="0"/>
              </a:spcBef>
              <a:spcAft>
                <a:spcPct val="0"/>
              </a:spcAft>
            </a:pPr>
            <a:r>
              <a:rPr lang="nl-NL" sz="2600" dirty="0">
                <a:solidFill>
                  <a:schemeClr val="bg1"/>
                </a:solidFill>
                <a:latin typeface="Arial" charset="0"/>
              </a:rPr>
              <a:t>	- CKV (6,7)</a:t>
            </a:r>
          </a:p>
          <a:p>
            <a:pPr fontAlgn="base">
              <a:lnSpc>
                <a:spcPct val="150000"/>
              </a:lnSpc>
              <a:spcBef>
                <a:spcPct val="0"/>
              </a:spcBef>
              <a:spcAft>
                <a:spcPct val="0"/>
              </a:spcAft>
            </a:pPr>
            <a:r>
              <a:rPr lang="nl-NL" sz="2000" b="1" i="1" dirty="0">
                <a:solidFill>
                  <a:schemeClr val="bg1"/>
                </a:solidFill>
                <a:latin typeface="Arial" charset="0"/>
              </a:rPr>
              <a:t>Let op = compensatiecijfer!</a:t>
            </a:r>
          </a:p>
          <a:p>
            <a:pPr fontAlgn="base">
              <a:lnSpc>
                <a:spcPct val="150000"/>
              </a:lnSpc>
              <a:spcBef>
                <a:spcPct val="0"/>
              </a:spcBef>
              <a:spcAft>
                <a:spcPct val="0"/>
              </a:spcAft>
            </a:pPr>
            <a:r>
              <a:rPr lang="nl-NL" sz="2000" i="1" dirty="0">
                <a:solidFill>
                  <a:srgbClr val="FF0000"/>
                </a:solidFill>
                <a:latin typeface="Arial" charset="0"/>
              </a:rPr>
              <a:t>Deze onderdelen mogen géén cijfer hebben lager dan een 4!</a:t>
            </a:r>
            <a:endParaRPr lang="nl-NL" sz="2000" i="1" dirty="0">
              <a:solidFill>
                <a:schemeClr val="bg1"/>
              </a:solidFill>
              <a:latin typeface="Times New Roman" pitchFamily="18" charset="0"/>
            </a:endParaRPr>
          </a:p>
        </p:txBody>
      </p:sp>
      <p:sp>
        <p:nvSpPr>
          <p:cNvPr id="5" name="AutoShape 4"/>
          <p:cNvSpPr>
            <a:spLocks/>
          </p:cNvSpPr>
          <p:nvPr/>
        </p:nvSpPr>
        <p:spPr bwMode="auto">
          <a:xfrm>
            <a:off x="5638800" y="2971800"/>
            <a:ext cx="576262" cy="2209800"/>
          </a:xfrm>
          <a:prstGeom prst="rightBrace">
            <a:avLst>
              <a:gd name="adj1" fmla="val 26033"/>
              <a:gd name="adj2" fmla="val 50000"/>
            </a:avLst>
          </a:prstGeom>
          <a:noFill/>
          <a:ln w="12700">
            <a:solidFill>
              <a:sysClr val="windowText" lastClr="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nl-NL" kern="0">
              <a:solidFill>
                <a:prstClr val="black"/>
              </a:solidFill>
              <a:latin typeface="Verdana" pitchFamily="34" charset="0"/>
            </a:endParaRPr>
          </a:p>
        </p:txBody>
      </p:sp>
    </p:spTree>
    <p:extLst>
      <p:ext uri="{BB962C8B-B14F-4D97-AF65-F5344CB8AC3E}">
        <p14:creationId xmlns:p14="http://schemas.microsoft.com/office/powerpoint/2010/main" val="309884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381000" y="357188"/>
            <a:ext cx="8151440" cy="1487636"/>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Voorwaarde voor centraal examen</a:t>
            </a:r>
            <a:endParaRPr lang="nl-NL" sz="6000"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endParaRPr>
          </a:p>
        </p:txBody>
      </p:sp>
      <p:sp>
        <p:nvSpPr>
          <p:cNvPr id="4" name="Text Box 3"/>
          <p:cNvSpPr txBox="1">
            <a:spLocks noChangeArrowheads="1"/>
          </p:cNvSpPr>
          <p:nvPr/>
        </p:nvSpPr>
        <p:spPr bwMode="auto">
          <a:xfrm>
            <a:off x="381000" y="2492896"/>
            <a:ext cx="842461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Waardering voldoende of goed voor LO</a:t>
            </a: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Alle handelingsdelen naar behoren afgerond</a:t>
            </a: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Onderdelen combinatiecijfer niet lager dan 4</a:t>
            </a: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Alle PTA onderdelen gedaan</a:t>
            </a:r>
          </a:p>
          <a:p>
            <a:pPr fontAlgn="base">
              <a:lnSpc>
                <a:spcPct val="150000"/>
              </a:lnSpc>
              <a:spcBef>
                <a:spcPct val="0"/>
              </a:spcBef>
              <a:spcAft>
                <a:spcPct val="0"/>
              </a:spcAft>
            </a:pPr>
            <a:endParaRPr lang="nl-NL" sz="2600" dirty="0">
              <a:solidFill>
                <a:schemeClr val="bg1"/>
              </a:solidFill>
              <a:latin typeface="Trebuchet MS" pitchFamily="34" charset="0"/>
            </a:endParaRPr>
          </a:p>
        </p:txBody>
      </p:sp>
    </p:spTree>
    <p:extLst>
      <p:ext uri="{BB962C8B-B14F-4D97-AF65-F5344CB8AC3E}">
        <p14:creationId xmlns:p14="http://schemas.microsoft.com/office/powerpoint/2010/main" val="302682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457200" y="620688"/>
            <a:ext cx="7859216" cy="9906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Regelingen</a:t>
            </a:r>
            <a:r>
              <a:rPr lang="nl-NL" i="1"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  </a:t>
            </a:r>
            <a:endParaRPr lang="nl-NL" sz="6000"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endParaRPr>
          </a:p>
        </p:txBody>
      </p:sp>
      <p:sp>
        <p:nvSpPr>
          <p:cNvPr id="4" name="Text Box 3"/>
          <p:cNvSpPr txBox="1">
            <a:spLocks noChangeArrowheads="1"/>
          </p:cNvSpPr>
          <p:nvPr/>
        </p:nvSpPr>
        <p:spPr bwMode="auto">
          <a:xfrm>
            <a:off x="457200" y="1752600"/>
            <a:ext cx="861060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Herkansing schoolexamen </a:t>
            </a:r>
          </a:p>
          <a:p>
            <a:pPr fontAlgn="base">
              <a:lnSpc>
                <a:spcPct val="150000"/>
              </a:lnSpc>
              <a:spcBef>
                <a:spcPct val="0"/>
              </a:spcBef>
              <a:spcAft>
                <a:spcPct val="0"/>
              </a:spcAft>
            </a:pPr>
            <a:r>
              <a:rPr lang="nl-NL" sz="2600" i="1" dirty="0">
                <a:solidFill>
                  <a:schemeClr val="bg1"/>
                </a:solidFill>
                <a:latin typeface="Trebuchet MS" pitchFamily="34" charset="0"/>
              </a:rPr>
              <a:t>	(Na iedere periode 1 herkansing)</a:t>
            </a: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Herkansing centraal examen (1 totaal)</a:t>
            </a: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Verhindering SE – CSE = inzetten herkansing</a:t>
            </a: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Te laat CSE tot half uur, daarna geen toegang meer</a:t>
            </a: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Onregelmatigheden</a:t>
            </a:r>
          </a:p>
          <a:p>
            <a:pPr marL="457200" indent="-457200" fontAlgn="base">
              <a:lnSpc>
                <a:spcPct val="150000"/>
              </a:lnSpc>
              <a:spcBef>
                <a:spcPct val="0"/>
              </a:spcBef>
              <a:spcAft>
                <a:spcPct val="0"/>
              </a:spcAft>
              <a:buFont typeface="Arial" panose="020B0604020202020204" pitchFamily="34" charset="0"/>
              <a:buChar char="•"/>
            </a:pPr>
            <a:r>
              <a:rPr lang="nl-NL" sz="2600" dirty="0">
                <a:solidFill>
                  <a:schemeClr val="bg1"/>
                </a:solidFill>
                <a:latin typeface="Trebuchet MS" pitchFamily="34" charset="0"/>
              </a:rPr>
              <a:t>Protest </a:t>
            </a:r>
            <a:r>
              <a:rPr lang="nl-NL" sz="2400" dirty="0">
                <a:solidFill>
                  <a:schemeClr val="bg1"/>
                </a:solidFill>
                <a:latin typeface="Trebuchet MS" pitchFamily="34" charset="0"/>
              </a:rPr>
              <a:t>(commissie schoolexamen + schooldirecteur CSE)</a:t>
            </a:r>
          </a:p>
        </p:txBody>
      </p:sp>
    </p:spTree>
    <p:extLst>
      <p:ext uri="{BB962C8B-B14F-4D97-AF65-F5344CB8AC3E}">
        <p14:creationId xmlns:p14="http://schemas.microsoft.com/office/powerpoint/2010/main" val="2686665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a:xfrm>
            <a:off x="685800" y="332656"/>
            <a:ext cx="7342583" cy="1008087"/>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Geslaagd </a:t>
            </a:r>
            <a:endParaRPr lang="nl-NL" sz="6000"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endParaRPr>
          </a:p>
        </p:txBody>
      </p:sp>
      <p:sp>
        <p:nvSpPr>
          <p:cNvPr id="4" name="Tekstvak 1"/>
          <p:cNvSpPr txBox="1">
            <a:spLocks noChangeArrowheads="1"/>
          </p:cNvSpPr>
          <p:nvPr/>
        </p:nvSpPr>
        <p:spPr bwMode="auto">
          <a:xfrm>
            <a:off x="609600" y="1340743"/>
            <a:ext cx="82296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eaLnBrk="1" fontAlgn="base" hangingPunct="1">
              <a:spcBef>
                <a:spcPct val="0"/>
              </a:spcBef>
              <a:spcAft>
                <a:spcPct val="0"/>
              </a:spcAft>
              <a:buFont typeface="Arial" panose="020B0604020202020204" pitchFamily="34" charset="0"/>
              <a:buChar char="•"/>
            </a:pPr>
            <a:r>
              <a:rPr lang="nl-NL" sz="2000" b="1" dirty="0">
                <a:solidFill>
                  <a:schemeClr val="bg1"/>
                </a:solidFill>
                <a:latin typeface="Trebuchet MS" pitchFamily="34" charset="0"/>
                <a:cs typeface="Arial" charset="0"/>
              </a:rPr>
              <a:t>Gemiddelde</a:t>
            </a:r>
            <a:r>
              <a:rPr lang="nl-NL" sz="2000" dirty="0">
                <a:solidFill>
                  <a:schemeClr val="bg1"/>
                </a:solidFill>
                <a:latin typeface="Trebuchet MS" pitchFamily="34" charset="0"/>
                <a:cs typeface="Arial" charset="0"/>
              </a:rPr>
              <a:t> </a:t>
            </a:r>
            <a:r>
              <a:rPr lang="nl-NL" sz="2000" b="1" dirty="0">
                <a:solidFill>
                  <a:schemeClr val="bg1"/>
                </a:solidFill>
                <a:latin typeface="Trebuchet MS" pitchFamily="34" charset="0"/>
                <a:cs typeface="Arial" charset="0"/>
              </a:rPr>
              <a:t>CSE cijfers </a:t>
            </a:r>
            <a:r>
              <a:rPr lang="nl-NL" sz="2000" dirty="0">
                <a:solidFill>
                  <a:schemeClr val="bg1"/>
                </a:solidFill>
                <a:latin typeface="Trebuchet MS" pitchFamily="34" charset="0"/>
                <a:cs typeface="Arial" charset="0"/>
              </a:rPr>
              <a:t>moet 5,5 of hoger zijn (dus alle CSE cijfers optellen delen door het aantal CSE vakken is 5,5 of hoger)</a:t>
            </a:r>
          </a:p>
          <a:p>
            <a:pPr marL="457200" indent="-457200" eaLnBrk="1" fontAlgn="base" hangingPunct="1">
              <a:spcBef>
                <a:spcPct val="0"/>
              </a:spcBef>
              <a:spcAft>
                <a:spcPct val="0"/>
              </a:spcAft>
              <a:buFont typeface="Arial" panose="020B0604020202020204" pitchFamily="34" charset="0"/>
              <a:buChar char="•"/>
            </a:pPr>
            <a:endParaRPr lang="nl-NL" sz="2000" dirty="0">
              <a:solidFill>
                <a:schemeClr val="bg1"/>
              </a:solidFill>
              <a:latin typeface="Trebuchet MS" pitchFamily="34" charset="0"/>
              <a:cs typeface="Arial" charset="0"/>
            </a:endParaRPr>
          </a:p>
          <a:p>
            <a:pPr marL="457200" indent="-457200" eaLnBrk="1" fontAlgn="base" hangingPunct="1">
              <a:spcBef>
                <a:spcPct val="0"/>
              </a:spcBef>
              <a:spcAft>
                <a:spcPct val="0"/>
              </a:spcAft>
              <a:buFont typeface="Arial" panose="020B0604020202020204" pitchFamily="34" charset="0"/>
              <a:buChar char="•"/>
            </a:pPr>
            <a:r>
              <a:rPr lang="nl-NL" sz="2000" b="1" dirty="0">
                <a:solidFill>
                  <a:schemeClr val="bg1"/>
                </a:solidFill>
                <a:latin typeface="Trebuchet MS" pitchFamily="34" charset="0"/>
                <a:cs typeface="Arial" charset="0"/>
              </a:rPr>
              <a:t>Gemiddelde</a:t>
            </a:r>
            <a:r>
              <a:rPr lang="nl-NL" sz="2000" dirty="0">
                <a:solidFill>
                  <a:schemeClr val="bg1"/>
                </a:solidFill>
                <a:latin typeface="Trebuchet MS" pitchFamily="34" charset="0"/>
                <a:cs typeface="Arial" charset="0"/>
              </a:rPr>
              <a:t> </a:t>
            </a:r>
            <a:r>
              <a:rPr lang="nl-NL" sz="2000" b="1" dirty="0">
                <a:solidFill>
                  <a:schemeClr val="bg1"/>
                </a:solidFill>
                <a:latin typeface="Trebuchet MS" pitchFamily="34" charset="0"/>
                <a:cs typeface="Arial" charset="0"/>
              </a:rPr>
              <a:t>eindcijfers</a:t>
            </a:r>
            <a:r>
              <a:rPr lang="nl-NL" sz="2000" dirty="0">
                <a:solidFill>
                  <a:schemeClr val="bg1"/>
                </a:solidFill>
                <a:latin typeface="Trebuchet MS" pitchFamily="34" charset="0"/>
                <a:cs typeface="Arial" charset="0"/>
              </a:rPr>
              <a:t> moet 6 of hoger zijn (dus alle eindcijfers, inclusief SE vakken, optellen en delen door het aantal vakken is 6 of hoger)</a:t>
            </a:r>
          </a:p>
          <a:p>
            <a:pPr marL="457200" indent="-457200" eaLnBrk="1" fontAlgn="base" hangingPunct="1">
              <a:spcBef>
                <a:spcPct val="0"/>
              </a:spcBef>
              <a:spcAft>
                <a:spcPct val="0"/>
              </a:spcAft>
              <a:buFont typeface="Arial" panose="020B0604020202020204" pitchFamily="34" charset="0"/>
              <a:buChar char="•"/>
            </a:pPr>
            <a:endParaRPr lang="nl-NL" sz="2000" dirty="0">
              <a:solidFill>
                <a:schemeClr val="bg1"/>
              </a:solidFill>
              <a:latin typeface="Trebuchet MS" pitchFamily="34" charset="0"/>
              <a:cs typeface="Arial" charset="0"/>
            </a:endParaRPr>
          </a:p>
          <a:p>
            <a:pPr marL="457200" indent="-457200" eaLnBrk="1" fontAlgn="base" hangingPunct="1">
              <a:spcBef>
                <a:spcPct val="0"/>
              </a:spcBef>
              <a:spcAft>
                <a:spcPct val="0"/>
              </a:spcAft>
              <a:buFont typeface="Arial" panose="020B0604020202020204" pitchFamily="34" charset="0"/>
              <a:buChar char="•"/>
            </a:pPr>
            <a:r>
              <a:rPr lang="nl-NL" sz="2000" u="sng" dirty="0">
                <a:solidFill>
                  <a:schemeClr val="bg1"/>
                </a:solidFill>
                <a:latin typeface="Trebuchet MS" pitchFamily="34" charset="0"/>
                <a:cs typeface="Arial" charset="0"/>
              </a:rPr>
              <a:t>Maximaal</a:t>
            </a:r>
            <a:r>
              <a:rPr lang="nl-NL" sz="2000" dirty="0">
                <a:solidFill>
                  <a:schemeClr val="bg1"/>
                </a:solidFill>
                <a:latin typeface="Trebuchet MS" pitchFamily="34" charset="0"/>
                <a:cs typeface="Arial" charset="0"/>
              </a:rPr>
              <a:t> 1x</a:t>
            </a:r>
            <a:r>
              <a:rPr lang="nl-NL" sz="2000" b="1" dirty="0">
                <a:solidFill>
                  <a:schemeClr val="bg1"/>
                </a:solidFill>
                <a:latin typeface="Trebuchet MS" pitchFamily="34" charset="0"/>
                <a:cs typeface="Arial" charset="0"/>
              </a:rPr>
              <a:t> eindcijfer</a:t>
            </a:r>
            <a:r>
              <a:rPr lang="nl-NL" sz="2000" dirty="0">
                <a:solidFill>
                  <a:schemeClr val="bg1"/>
                </a:solidFill>
                <a:latin typeface="Trebuchet MS" pitchFamily="34" charset="0"/>
                <a:cs typeface="Arial" charset="0"/>
              </a:rPr>
              <a:t> 5 in de kernvakken (</a:t>
            </a:r>
            <a:r>
              <a:rPr lang="nl-NL" sz="2000" dirty="0" err="1">
                <a:solidFill>
                  <a:schemeClr val="bg1"/>
                </a:solidFill>
                <a:latin typeface="Trebuchet MS" pitchFamily="34" charset="0"/>
                <a:cs typeface="Arial" charset="0"/>
              </a:rPr>
              <a:t>Ned</a:t>
            </a:r>
            <a:r>
              <a:rPr lang="nl-NL" sz="2000" dirty="0">
                <a:solidFill>
                  <a:schemeClr val="bg1"/>
                </a:solidFill>
                <a:latin typeface="Trebuchet MS" pitchFamily="34" charset="0"/>
                <a:cs typeface="Arial" charset="0"/>
              </a:rPr>
              <a:t>, Eng, Wis)</a:t>
            </a:r>
          </a:p>
          <a:p>
            <a:pPr marL="457200" indent="-457200" eaLnBrk="1" fontAlgn="base" hangingPunct="1">
              <a:spcBef>
                <a:spcPct val="0"/>
              </a:spcBef>
              <a:spcAft>
                <a:spcPct val="0"/>
              </a:spcAft>
              <a:buFont typeface="Arial" panose="020B0604020202020204" pitchFamily="34" charset="0"/>
              <a:buChar char="•"/>
            </a:pPr>
            <a:endParaRPr lang="nl-NL" sz="2000" dirty="0">
              <a:solidFill>
                <a:schemeClr val="bg1"/>
              </a:solidFill>
              <a:latin typeface="Trebuchet MS" pitchFamily="34" charset="0"/>
              <a:cs typeface="Arial" charset="0"/>
            </a:endParaRPr>
          </a:p>
          <a:p>
            <a:pPr marL="457200" indent="-457200" eaLnBrk="1" fontAlgn="base" hangingPunct="1">
              <a:spcBef>
                <a:spcPct val="0"/>
              </a:spcBef>
              <a:spcAft>
                <a:spcPct val="0"/>
              </a:spcAft>
              <a:buFont typeface="Arial" panose="020B0604020202020204" pitchFamily="34" charset="0"/>
              <a:buChar char="•"/>
            </a:pPr>
            <a:r>
              <a:rPr lang="nl-NL" sz="2000" u="sng" dirty="0">
                <a:solidFill>
                  <a:schemeClr val="bg1"/>
                </a:solidFill>
                <a:latin typeface="Trebuchet MS" pitchFamily="34" charset="0"/>
              </a:rPr>
              <a:t>Maximaal</a:t>
            </a:r>
            <a:r>
              <a:rPr lang="nl-NL" sz="2000" dirty="0">
                <a:solidFill>
                  <a:schemeClr val="bg1"/>
                </a:solidFill>
                <a:latin typeface="Trebuchet MS" pitchFamily="34" charset="0"/>
              </a:rPr>
              <a:t> één vak </a:t>
            </a:r>
            <a:r>
              <a:rPr lang="nl-NL" sz="2000" b="1" dirty="0">
                <a:solidFill>
                  <a:schemeClr val="bg1"/>
                </a:solidFill>
                <a:latin typeface="Trebuchet MS" pitchFamily="34" charset="0"/>
              </a:rPr>
              <a:t>eindcijfer</a:t>
            </a:r>
            <a:r>
              <a:rPr lang="nl-NL" sz="2000" dirty="0">
                <a:solidFill>
                  <a:schemeClr val="bg1"/>
                </a:solidFill>
                <a:latin typeface="Trebuchet MS" pitchFamily="34" charset="0"/>
              </a:rPr>
              <a:t> 5 + één vak </a:t>
            </a:r>
            <a:r>
              <a:rPr lang="nl-NL" sz="2000" b="1" dirty="0">
                <a:solidFill>
                  <a:schemeClr val="bg1"/>
                </a:solidFill>
                <a:latin typeface="Trebuchet MS" pitchFamily="34" charset="0"/>
              </a:rPr>
              <a:t>eindcijfer</a:t>
            </a:r>
            <a:r>
              <a:rPr lang="nl-NL" sz="2000" dirty="0">
                <a:solidFill>
                  <a:schemeClr val="bg1"/>
                </a:solidFill>
                <a:latin typeface="Trebuchet MS" pitchFamily="34" charset="0"/>
              </a:rPr>
              <a:t> 4 + </a:t>
            </a:r>
            <a:r>
              <a:rPr lang="nl-NL" sz="2000" b="1" dirty="0">
                <a:solidFill>
                  <a:schemeClr val="bg1"/>
                </a:solidFill>
                <a:latin typeface="Trebuchet MS" pitchFamily="34" charset="0"/>
              </a:rPr>
              <a:t>gemiddeld eindcijfer </a:t>
            </a:r>
            <a:r>
              <a:rPr lang="nl-NL" sz="2000" dirty="0">
                <a:solidFill>
                  <a:schemeClr val="bg1"/>
                </a:solidFill>
                <a:latin typeface="Trebuchet MS" pitchFamily="34" charset="0"/>
              </a:rPr>
              <a:t>een 6 of hoger</a:t>
            </a:r>
          </a:p>
          <a:p>
            <a:pPr marL="0" indent="0" eaLnBrk="1" fontAlgn="base" hangingPunct="1">
              <a:spcBef>
                <a:spcPct val="0"/>
              </a:spcBef>
              <a:spcAft>
                <a:spcPct val="0"/>
              </a:spcAft>
            </a:pPr>
            <a:endParaRPr lang="nl-NL" sz="2000" dirty="0">
              <a:solidFill>
                <a:schemeClr val="bg1"/>
              </a:solidFill>
              <a:latin typeface="Trebuchet MS" pitchFamily="34" charset="0"/>
              <a:cs typeface="Arial" charset="0"/>
            </a:endParaRPr>
          </a:p>
          <a:p>
            <a:pPr marL="457200" indent="-457200" eaLnBrk="1" fontAlgn="base" hangingPunct="1">
              <a:spcBef>
                <a:spcPct val="0"/>
              </a:spcBef>
              <a:spcAft>
                <a:spcPct val="0"/>
              </a:spcAft>
              <a:buFont typeface="Arial" panose="020B0604020202020204" pitchFamily="34" charset="0"/>
              <a:buChar char="•"/>
            </a:pPr>
            <a:r>
              <a:rPr lang="nl-NL" sz="2000" dirty="0">
                <a:solidFill>
                  <a:schemeClr val="bg1"/>
                </a:solidFill>
                <a:latin typeface="Trebuchet MS" pitchFamily="34" charset="0"/>
              </a:rPr>
              <a:t>Vakken binnen het combinatiecijfer niet lager dan </a:t>
            </a:r>
            <a:r>
              <a:rPr lang="nl-NL" sz="2000" b="1" dirty="0">
                <a:solidFill>
                  <a:schemeClr val="bg1"/>
                </a:solidFill>
                <a:latin typeface="Trebuchet MS" pitchFamily="34" charset="0"/>
              </a:rPr>
              <a:t>eindcijfer </a:t>
            </a:r>
            <a:r>
              <a:rPr lang="nl-NL" sz="2000" dirty="0">
                <a:solidFill>
                  <a:schemeClr val="bg1"/>
                </a:solidFill>
                <a:latin typeface="Trebuchet MS" pitchFamily="34" charset="0"/>
              </a:rPr>
              <a:t>4</a:t>
            </a:r>
          </a:p>
          <a:p>
            <a:pPr marL="457200" indent="-457200" eaLnBrk="1" fontAlgn="base" hangingPunct="1">
              <a:spcBef>
                <a:spcPct val="0"/>
              </a:spcBef>
              <a:spcAft>
                <a:spcPct val="0"/>
              </a:spcAft>
              <a:buFont typeface="Arial" panose="020B0604020202020204" pitchFamily="34" charset="0"/>
              <a:buChar char="•"/>
            </a:pPr>
            <a:endParaRPr lang="nl-NL" sz="2000" dirty="0">
              <a:solidFill>
                <a:schemeClr val="bg1"/>
              </a:solidFill>
              <a:latin typeface="Trebuchet MS" pitchFamily="34" charset="0"/>
            </a:endParaRPr>
          </a:p>
          <a:p>
            <a:pPr marL="457200" indent="-457200" eaLnBrk="1" fontAlgn="base" hangingPunct="1">
              <a:spcBef>
                <a:spcPct val="0"/>
              </a:spcBef>
              <a:spcAft>
                <a:spcPct val="0"/>
              </a:spcAft>
              <a:buFont typeface="Arial" panose="020B0604020202020204" pitchFamily="34" charset="0"/>
              <a:buChar char="•"/>
            </a:pPr>
            <a:r>
              <a:rPr lang="nl-NL" sz="2000" dirty="0">
                <a:solidFill>
                  <a:schemeClr val="bg1"/>
                </a:solidFill>
                <a:latin typeface="Trebuchet MS" pitchFamily="34" charset="0"/>
              </a:rPr>
              <a:t>Waardering voldoende of goed voor LO </a:t>
            </a:r>
          </a:p>
          <a:p>
            <a:pPr marL="457200" indent="-457200" eaLnBrk="1" fontAlgn="base" hangingPunct="1">
              <a:spcBef>
                <a:spcPct val="0"/>
              </a:spcBef>
              <a:spcAft>
                <a:spcPct val="0"/>
              </a:spcAft>
              <a:buFont typeface="Arial" panose="020B0604020202020204" pitchFamily="34" charset="0"/>
              <a:buChar char="•"/>
            </a:pPr>
            <a:endParaRPr lang="nl-NL" sz="2000" dirty="0">
              <a:solidFill>
                <a:schemeClr val="bg1"/>
              </a:solidFill>
              <a:latin typeface="Trebuchet MS" pitchFamily="34" charset="0"/>
            </a:endParaRPr>
          </a:p>
          <a:p>
            <a:pPr marL="457200" indent="-457200" eaLnBrk="1" fontAlgn="base" hangingPunct="1">
              <a:spcBef>
                <a:spcPct val="0"/>
              </a:spcBef>
              <a:spcAft>
                <a:spcPct val="0"/>
              </a:spcAft>
              <a:buFont typeface="Arial" panose="020B0604020202020204" pitchFamily="34" charset="0"/>
              <a:buChar char="•"/>
            </a:pPr>
            <a:endParaRPr lang="nl-NL" sz="2000" dirty="0">
              <a:solidFill>
                <a:schemeClr val="bg1"/>
              </a:solidFill>
              <a:latin typeface="Trebuchet MS" pitchFamily="34" charset="0"/>
              <a:cs typeface="Arial" charset="0"/>
            </a:endParaRPr>
          </a:p>
        </p:txBody>
      </p:sp>
    </p:spTree>
    <p:extLst>
      <p:ext uri="{BB962C8B-B14F-4D97-AF65-F5344CB8AC3E}">
        <p14:creationId xmlns:p14="http://schemas.microsoft.com/office/powerpoint/2010/main" val="4033368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457200" y="620688"/>
            <a:ext cx="6779096"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Voorbeeld 1</a:t>
            </a:r>
          </a:p>
        </p:txBody>
      </p:sp>
      <p:sp>
        <p:nvSpPr>
          <p:cNvPr id="4" name="Tekstvak 2"/>
          <p:cNvSpPr txBox="1">
            <a:spLocks noChangeArrowheads="1"/>
          </p:cNvSpPr>
          <p:nvPr/>
        </p:nvSpPr>
        <p:spPr bwMode="auto">
          <a:xfrm>
            <a:off x="1583692" y="1916832"/>
            <a:ext cx="597661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defRPr/>
            </a:pPr>
            <a:r>
              <a:rPr lang="nl-NL" kern="0" dirty="0">
                <a:solidFill>
                  <a:schemeClr val="bg1"/>
                </a:solidFill>
              </a:rPr>
              <a:t>Leerling A</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	SE	CSE	eind</a:t>
            </a:r>
          </a:p>
          <a:p>
            <a:pPr eaLnBrk="1" fontAlgn="base" hangingPunct="1">
              <a:spcBef>
                <a:spcPct val="0"/>
              </a:spcBef>
              <a:spcAft>
                <a:spcPct val="0"/>
              </a:spcAft>
              <a:defRPr/>
            </a:pPr>
            <a:r>
              <a:rPr lang="nl-NL" kern="0" dirty="0">
                <a:solidFill>
                  <a:schemeClr val="bg1"/>
                </a:solidFill>
              </a:rPr>
              <a:t>NE	5,5	5,4	5</a:t>
            </a:r>
          </a:p>
          <a:p>
            <a:pPr eaLnBrk="1" fontAlgn="base" hangingPunct="1">
              <a:spcBef>
                <a:spcPct val="0"/>
              </a:spcBef>
              <a:spcAft>
                <a:spcPct val="0"/>
              </a:spcAft>
              <a:defRPr/>
            </a:pPr>
            <a:r>
              <a:rPr lang="nl-NL" kern="0" dirty="0">
                <a:solidFill>
                  <a:schemeClr val="bg1"/>
                </a:solidFill>
              </a:rPr>
              <a:t>EN	6,2	5,0	6	</a:t>
            </a:r>
          </a:p>
          <a:p>
            <a:pPr eaLnBrk="1" fontAlgn="base" hangingPunct="1">
              <a:spcBef>
                <a:spcPct val="0"/>
              </a:spcBef>
              <a:spcAft>
                <a:spcPct val="0"/>
              </a:spcAft>
              <a:defRPr/>
            </a:pPr>
            <a:r>
              <a:rPr lang="nl-NL" kern="0" dirty="0">
                <a:solidFill>
                  <a:schemeClr val="bg1"/>
                </a:solidFill>
              </a:rPr>
              <a:t>WA	6,2	6,6	6</a:t>
            </a:r>
          </a:p>
          <a:p>
            <a:pPr eaLnBrk="1" fontAlgn="base" hangingPunct="1">
              <a:spcBef>
                <a:spcPct val="0"/>
              </a:spcBef>
              <a:spcAft>
                <a:spcPct val="0"/>
              </a:spcAft>
              <a:defRPr/>
            </a:pPr>
            <a:r>
              <a:rPr lang="nl-NL" kern="0" dirty="0">
                <a:solidFill>
                  <a:schemeClr val="bg1"/>
                </a:solidFill>
              </a:rPr>
              <a:t>BI	4,3	5,7	5</a:t>
            </a:r>
          </a:p>
          <a:p>
            <a:pPr eaLnBrk="1" fontAlgn="base" hangingPunct="1">
              <a:spcBef>
                <a:spcPct val="0"/>
              </a:spcBef>
              <a:spcAft>
                <a:spcPct val="0"/>
              </a:spcAft>
              <a:defRPr/>
            </a:pPr>
            <a:r>
              <a:rPr lang="nl-NL" kern="0" dirty="0">
                <a:solidFill>
                  <a:schemeClr val="bg1"/>
                </a:solidFill>
              </a:rPr>
              <a:t>NA	6,6	4,5	6</a:t>
            </a:r>
          </a:p>
          <a:p>
            <a:pPr eaLnBrk="1" fontAlgn="base" hangingPunct="1">
              <a:spcBef>
                <a:spcPct val="0"/>
              </a:spcBef>
              <a:spcAft>
                <a:spcPct val="0"/>
              </a:spcAft>
              <a:defRPr/>
            </a:pPr>
            <a:r>
              <a:rPr lang="nl-NL" kern="0" dirty="0">
                <a:solidFill>
                  <a:schemeClr val="bg1"/>
                </a:solidFill>
              </a:rPr>
              <a:t>SK	5,7	6,3	6</a:t>
            </a:r>
          </a:p>
          <a:p>
            <a:pPr eaLnBrk="1" fontAlgn="base" hangingPunct="1">
              <a:spcBef>
                <a:spcPct val="0"/>
              </a:spcBef>
              <a:spcAft>
                <a:spcPct val="0"/>
              </a:spcAft>
              <a:defRPr/>
            </a:pPr>
            <a:r>
              <a:rPr lang="nl-NL" kern="0" dirty="0">
                <a:solidFill>
                  <a:schemeClr val="bg1"/>
                </a:solidFill>
              </a:rPr>
              <a:t>EC	6,5	6.5	7</a:t>
            </a:r>
          </a:p>
          <a:p>
            <a:pPr eaLnBrk="1" fontAlgn="base" hangingPunct="1">
              <a:spcBef>
                <a:spcPct val="0"/>
              </a:spcBef>
              <a:spcAft>
                <a:spcPct val="0"/>
              </a:spcAft>
              <a:defRPr/>
            </a:pPr>
            <a:r>
              <a:rPr lang="nl-NL" kern="0" dirty="0">
                <a:solidFill>
                  <a:schemeClr val="bg1"/>
                </a:solidFill>
              </a:rPr>
              <a:t>Com	6,5		7</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Gem:		5,7	6	</a:t>
            </a:r>
            <a:endParaRPr lang="nl-NL" b="1" kern="0" dirty="0">
              <a:solidFill>
                <a:schemeClr val="bg1"/>
              </a:solidFill>
            </a:endParaRPr>
          </a:p>
        </p:txBody>
      </p:sp>
    </p:spTree>
    <p:extLst>
      <p:ext uri="{BB962C8B-B14F-4D97-AF65-F5344CB8AC3E}">
        <p14:creationId xmlns:p14="http://schemas.microsoft.com/office/powerpoint/2010/main" val="1226537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457200" y="620688"/>
            <a:ext cx="6779096"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Voorbeeld 1</a:t>
            </a:r>
          </a:p>
        </p:txBody>
      </p:sp>
      <p:sp>
        <p:nvSpPr>
          <p:cNvPr id="4" name="Tekstvak 2"/>
          <p:cNvSpPr txBox="1">
            <a:spLocks noChangeArrowheads="1"/>
          </p:cNvSpPr>
          <p:nvPr/>
        </p:nvSpPr>
        <p:spPr bwMode="auto">
          <a:xfrm>
            <a:off x="1583692" y="1916832"/>
            <a:ext cx="597661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defRPr/>
            </a:pPr>
            <a:r>
              <a:rPr lang="nl-NL" kern="0" dirty="0">
                <a:solidFill>
                  <a:schemeClr val="bg1"/>
                </a:solidFill>
              </a:rPr>
              <a:t>Leerling A</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	SE	CSE	eind</a:t>
            </a:r>
          </a:p>
          <a:p>
            <a:pPr eaLnBrk="1" fontAlgn="base" hangingPunct="1">
              <a:spcBef>
                <a:spcPct val="0"/>
              </a:spcBef>
              <a:spcAft>
                <a:spcPct val="0"/>
              </a:spcAft>
              <a:defRPr/>
            </a:pPr>
            <a:r>
              <a:rPr lang="nl-NL" kern="0" dirty="0">
                <a:solidFill>
                  <a:schemeClr val="bg1"/>
                </a:solidFill>
              </a:rPr>
              <a:t>NE	5,5	5,4	5</a:t>
            </a:r>
          </a:p>
          <a:p>
            <a:pPr eaLnBrk="1" fontAlgn="base" hangingPunct="1">
              <a:spcBef>
                <a:spcPct val="0"/>
              </a:spcBef>
              <a:spcAft>
                <a:spcPct val="0"/>
              </a:spcAft>
              <a:defRPr/>
            </a:pPr>
            <a:r>
              <a:rPr lang="nl-NL" kern="0" dirty="0">
                <a:solidFill>
                  <a:schemeClr val="bg1"/>
                </a:solidFill>
              </a:rPr>
              <a:t>EN	6,2	5,0	6	</a:t>
            </a:r>
          </a:p>
          <a:p>
            <a:pPr eaLnBrk="1" fontAlgn="base" hangingPunct="1">
              <a:spcBef>
                <a:spcPct val="0"/>
              </a:spcBef>
              <a:spcAft>
                <a:spcPct val="0"/>
              </a:spcAft>
              <a:defRPr/>
            </a:pPr>
            <a:r>
              <a:rPr lang="nl-NL" kern="0" dirty="0">
                <a:solidFill>
                  <a:schemeClr val="bg1"/>
                </a:solidFill>
              </a:rPr>
              <a:t>WA	6,2	6,6	6</a:t>
            </a:r>
          </a:p>
          <a:p>
            <a:pPr eaLnBrk="1" fontAlgn="base" hangingPunct="1">
              <a:spcBef>
                <a:spcPct val="0"/>
              </a:spcBef>
              <a:spcAft>
                <a:spcPct val="0"/>
              </a:spcAft>
              <a:defRPr/>
            </a:pPr>
            <a:r>
              <a:rPr lang="nl-NL" kern="0" dirty="0">
                <a:solidFill>
                  <a:schemeClr val="bg1"/>
                </a:solidFill>
              </a:rPr>
              <a:t>BI	4,3	5,7	5</a:t>
            </a:r>
          </a:p>
          <a:p>
            <a:pPr eaLnBrk="1" fontAlgn="base" hangingPunct="1">
              <a:spcBef>
                <a:spcPct val="0"/>
              </a:spcBef>
              <a:spcAft>
                <a:spcPct val="0"/>
              </a:spcAft>
              <a:defRPr/>
            </a:pPr>
            <a:r>
              <a:rPr lang="nl-NL" kern="0" dirty="0">
                <a:solidFill>
                  <a:schemeClr val="bg1"/>
                </a:solidFill>
              </a:rPr>
              <a:t>NA	6,6	4,5	6</a:t>
            </a:r>
          </a:p>
          <a:p>
            <a:pPr eaLnBrk="1" fontAlgn="base" hangingPunct="1">
              <a:spcBef>
                <a:spcPct val="0"/>
              </a:spcBef>
              <a:spcAft>
                <a:spcPct val="0"/>
              </a:spcAft>
              <a:defRPr/>
            </a:pPr>
            <a:r>
              <a:rPr lang="nl-NL" kern="0" dirty="0">
                <a:solidFill>
                  <a:schemeClr val="bg1"/>
                </a:solidFill>
              </a:rPr>
              <a:t>SK	5,7	6,3	6</a:t>
            </a:r>
          </a:p>
          <a:p>
            <a:pPr eaLnBrk="1" fontAlgn="base" hangingPunct="1">
              <a:spcBef>
                <a:spcPct val="0"/>
              </a:spcBef>
              <a:spcAft>
                <a:spcPct val="0"/>
              </a:spcAft>
              <a:defRPr/>
            </a:pPr>
            <a:r>
              <a:rPr lang="nl-NL" kern="0" dirty="0">
                <a:solidFill>
                  <a:schemeClr val="bg1"/>
                </a:solidFill>
              </a:rPr>
              <a:t>EC	6,5	6.5	7</a:t>
            </a:r>
          </a:p>
          <a:p>
            <a:pPr eaLnBrk="1" fontAlgn="base" hangingPunct="1">
              <a:spcBef>
                <a:spcPct val="0"/>
              </a:spcBef>
              <a:spcAft>
                <a:spcPct val="0"/>
              </a:spcAft>
              <a:defRPr/>
            </a:pPr>
            <a:r>
              <a:rPr lang="nl-NL" kern="0" dirty="0">
                <a:solidFill>
                  <a:schemeClr val="bg1"/>
                </a:solidFill>
              </a:rPr>
              <a:t>Com	6,5		7</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Gem:		5,7	6	</a:t>
            </a:r>
            <a:r>
              <a:rPr lang="nl-NL" b="1" kern="0" dirty="0">
                <a:solidFill>
                  <a:schemeClr val="bg1"/>
                </a:solidFill>
              </a:rPr>
              <a:t>geslaagd</a:t>
            </a:r>
          </a:p>
        </p:txBody>
      </p:sp>
    </p:spTree>
    <p:extLst>
      <p:ext uri="{BB962C8B-B14F-4D97-AF65-F5344CB8AC3E}">
        <p14:creationId xmlns:p14="http://schemas.microsoft.com/office/powerpoint/2010/main" val="1412434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txBox="1">
            <a:spLocks/>
          </p:cNvSpPr>
          <p:nvPr/>
        </p:nvSpPr>
        <p:spPr>
          <a:xfrm>
            <a:off x="457200" y="628533"/>
            <a:ext cx="7371055"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Voorbeeld 2</a:t>
            </a:r>
          </a:p>
        </p:txBody>
      </p:sp>
      <p:sp>
        <p:nvSpPr>
          <p:cNvPr id="4" name="Tekstvak 2"/>
          <p:cNvSpPr txBox="1">
            <a:spLocks noChangeArrowheads="1"/>
          </p:cNvSpPr>
          <p:nvPr/>
        </p:nvSpPr>
        <p:spPr bwMode="auto">
          <a:xfrm>
            <a:off x="1655713" y="1844675"/>
            <a:ext cx="5832574"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defRPr/>
            </a:pPr>
            <a:r>
              <a:rPr lang="nl-NL" kern="0" dirty="0">
                <a:solidFill>
                  <a:schemeClr val="bg1"/>
                </a:solidFill>
              </a:rPr>
              <a:t>Leerling B</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	SE	CSE	eind</a:t>
            </a:r>
          </a:p>
          <a:p>
            <a:pPr eaLnBrk="1" fontAlgn="base" hangingPunct="1">
              <a:spcBef>
                <a:spcPct val="0"/>
              </a:spcBef>
              <a:spcAft>
                <a:spcPct val="0"/>
              </a:spcAft>
              <a:defRPr/>
            </a:pPr>
            <a:r>
              <a:rPr lang="nl-NL" kern="0" dirty="0">
                <a:solidFill>
                  <a:schemeClr val="bg1"/>
                </a:solidFill>
              </a:rPr>
              <a:t>NE	7,5	4,8	6</a:t>
            </a:r>
          </a:p>
          <a:p>
            <a:pPr eaLnBrk="1" fontAlgn="base" hangingPunct="1">
              <a:spcBef>
                <a:spcPct val="0"/>
              </a:spcBef>
              <a:spcAft>
                <a:spcPct val="0"/>
              </a:spcAft>
              <a:defRPr/>
            </a:pPr>
            <a:r>
              <a:rPr lang="nl-NL" kern="0" dirty="0">
                <a:solidFill>
                  <a:schemeClr val="bg1"/>
                </a:solidFill>
              </a:rPr>
              <a:t>EN	6,5	5,0	6	</a:t>
            </a:r>
          </a:p>
          <a:p>
            <a:pPr eaLnBrk="1" fontAlgn="base" hangingPunct="1">
              <a:spcBef>
                <a:spcPct val="0"/>
              </a:spcBef>
              <a:spcAft>
                <a:spcPct val="0"/>
              </a:spcAft>
              <a:defRPr/>
            </a:pPr>
            <a:r>
              <a:rPr lang="nl-NL" kern="0" dirty="0">
                <a:solidFill>
                  <a:schemeClr val="bg1"/>
                </a:solidFill>
              </a:rPr>
              <a:t>WA	6,3	5,7	6</a:t>
            </a:r>
          </a:p>
          <a:p>
            <a:pPr eaLnBrk="1" fontAlgn="base" hangingPunct="1">
              <a:spcBef>
                <a:spcPct val="0"/>
              </a:spcBef>
              <a:spcAft>
                <a:spcPct val="0"/>
              </a:spcAft>
              <a:defRPr/>
            </a:pPr>
            <a:r>
              <a:rPr lang="nl-NL" kern="0" dirty="0">
                <a:solidFill>
                  <a:schemeClr val="bg1"/>
                </a:solidFill>
              </a:rPr>
              <a:t>BI	7,2	6,8	7</a:t>
            </a:r>
          </a:p>
          <a:p>
            <a:pPr eaLnBrk="1" fontAlgn="base" hangingPunct="1">
              <a:spcBef>
                <a:spcPct val="0"/>
              </a:spcBef>
              <a:spcAft>
                <a:spcPct val="0"/>
              </a:spcAft>
              <a:defRPr/>
            </a:pPr>
            <a:r>
              <a:rPr lang="nl-NL" kern="0" dirty="0">
                <a:solidFill>
                  <a:schemeClr val="bg1"/>
                </a:solidFill>
              </a:rPr>
              <a:t>NA	7,6	4,5	6</a:t>
            </a:r>
          </a:p>
          <a:p>
            <a:pPr eaLnBrk="1" fontAlgn="base" hangingPunct="1">
              <a:spcBef>
                <a:spcPct val="0"/>
              </a:spcBef>
              <a:spcAft>
                <a:spcPct val="0"/>
              </a:spcAft>
              <a:defRPr/>
            </a:pPr>
            <a:r>
              <a:rPr lang="nl-NL" kern="0" dirty="0">
                <a:solidFill>
                  <a:schemeClr val="bg1"/>
                </a:solidFill>
              </a:rPr>
              <a:t>SK	6,7	6,3	7</a:t>
            </a:r>
          </a:p>
          <a:p>
            <a:pPr eaLnBrk="1" fontAlgn="base" hangingPunct="1">
              <a:spcBef>
                <a:spcPct val="0"/>
              </a:spcBef>
              <a:spcAft>
                <a:spcPct val="0"/>
              </a:spcAft>
              <a:defRPr/>
            </a:pPr>
            <a:r>
              <a:rPr lang="nl-NL" kern="0" dirty="0">
                <a:solidFill>
                  <a:schemeClr val="bg1"/>
                </a:solidFill>
              </a:rPr>
              <a:t>BSM	7,5		8</a:t>
            </a:r>
          </a:p>
          <a:p>
            <a:pPr eaLnBrk="1" fontAlgn="base" hangingPunct="1">
              <a:spcBef>
                <a:spcPct val="0"/>
              </a:spcBef>
              <a:spcAft>
                <a:spcPct val="0"/>
              </a:spcAft>
              <a:defRPr/>
            </a:pPr>
            <a:r>
              <a:rPr lang="nl-NL" kern="0" dirty="0">
                <a:solidFill>
                  <a:schemeClr val="bg1"/>
                </a:solidFill>
              </a:rPr>
              <a:t>Com	7,3		7</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Gem:		5,49	7	</a:t>
            </a:r>
          </a:p>
        </p:txBody>
      </p:sp>
    </p:spTree>
    <p:extLst>
      <p:ext uri="{BB962C8B-B14F-4D97-AF65-F5344CB8AC3E}">
        <p14:creationId xmlns:p14="http://schemas.microsoft.com/office/powerpoint/2010/main" val="335687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533400" y="2285998"/>
            <a:ext cx="7772400"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ctr" defTabSz="914400" rtl="0" eaLnBrk="1" fontAlgn="auto" latinLnBrk="0" hangingPunct="1">
              <a:lnSpc>
                <a:spcPct val="100000"/>
              </a:lnSpc>
              <a:spcBef>
                <a:spcPct val="0"/>
              </a:spcBef>
              <a:spcAft>
                <a:spcPts val="0"/>
              </a:spcAft>
              <a:buClr>
                <a:srgbClr val="F14124">
                  <a:lumMod val="75000"/>
                </a:srgbClr>
              </a:buClr>
              <a:buSzPct val="128000"/>
              <a:buNone/>
              <a:tabLst/>
              <a:defRPr/>
            </a:pPr>
            <a:r>
              <a:rPr kumimoji="0" lang="nl-NL" sz="5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rebuchet MS"/>
              </a:rPr>
              <a:t>Praktische zaken </a:t>
            </a:r>
          </a:p>
        </p:txBody>
      </p:sp>
    </p:spTree>
    <p:extLst>
      <p:ext uri="{BB962C8B-B14F-4D97-AF65-F5344CB8AC3E}">
        <p14:creationId xmlns:p14="http://schemas.microsoft.com/office/powerpoint/2010/main" val="1122914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txBox="1">
            <a:spLocks/>
          </p:cNvSpPr>
          <p:nvPr/>
        </p:nvSpPr>
        <p:spPr>
          <a:xfrm>
            <a:off x="457200" y="628533"/>
            <a:ext cx="7371055"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Voorbeeld 2</a:t>
            </a:r>
          </a:p>
        </p:txBody>
      </p:sp>
      <p:sp>
        <p:nvSpPr>
          <p:cNvPr id="4" name="Tekstvak 2"/>
          <p:cNvSpPr txBox="1">
            <a:spLocks noChangeArrowheads="1"/>
          </p:cNvSpPr>
          <p:nvPr/>
        </p:nvSpPr>
        <p:spPr bwMode="auto">
          <a:xfrm>
            <a:off x="1655713" y="1844675"/>
            <a:ext cx="5832574"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defRPr/>
            </a:pPr>
            <a:r>
              <a:rPr lang="nl-NL" kern="0" dirty="0">
                <a:solidFill>
                  <a:schemeClr val="bg1"/>
                </a:solidFill>
              </a:rPr>
              <a:t>Leerling B</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	SE	CSE	eind</a:t>
            </a:r>
          </a:p>
          <a:p>
            <a:pPr eaLnBrk="1" fontAlgn="base" hangingPunct="1">
              <a:spcBef>
                <a:spcPct val="0"/>
              </a:spcBef>
              <a:spcAft>
                <a:spcPct val="0"/>
              </a:spcAft>
              <a:defRPr/>
            </a:pPr>
            <a:r>
              <a:rPr lang="nl-NL" kern="0" dirty="0">
                <a:solidFill>
                  <a:schemeClr val="bg1"/>
                </a:solidFill>
              </a:rPr>
              <a:t>NE	7,5	4,8	6</a:t>
            </a:r>
          </a:p>
          <a:p>
            <a:pPr eaLnBrk="1" fontAlgn="base" hangingPunct="1">
              <a:spcBef>
                <a:spcPct val="0"/>
              </a:spcBef>
              <a:spcAft>
                <a:spcPct val="0"/>
              </a:spcAft>
              <a:defRPr/>
            </a:pPr>
            <a:r>
              <a:rPr lang="nl-NL" kern="0" dirty="0">
                <a:solidFill>
                  <a:schemeClr val="bg1"/>
                </a:solidFill>
              </a:rPr>
              <a:t>EN	6,5	5,0	6	</a:t>
            </a:r>
          </a:p>
          <a:p>
            <a:pPr eaLnBrk="1" fontAlgn="base" hangingPunct="1">
              <a:spcBef>
                <a:spcPct val="0"/>
              </a:spcBef>
              <a:spcAft>
                <a:spcPct val="0"/>
              </a:spcAft>
              <a:defRPr/>
            </a:pPr>
            <a:r>
              <a:rPr lang="nl-NL" kern="0" dirty="0">
                <a:solidFill>
                  <a:schemeClr val="bg1"/>
                </a:solidFill>
              </a:rPr>
              <a:t>WA	6,3	5,7	6</a:t>
            </a:r>
          </a:p>
          <a:p>
            <a:pPr eaLnBrk="1" fontAlgn="base" hangingPunct="1">
              <a:spcBef>
                <a:spcPct val="0"/>
              </a:spcBef>
              <a:spcAft>
                <a:spcPct val="0"/>
              </a:spcAft>
              <a:defRPr/>
            </a:pPr>
            <a:r>
              <a:rPr lang="nl-NL" kern="0" dirty="0">
                <a:solidFill>
                  <a:schemeClr val="bg1"/>
                </a:solidFill>
              </a:rPr>
              <a:t>BI	7,2	6,8	7</a:t>
            </a:r>
          </a:p>
          <a:p>
            <a:pPr eaLnBrk="1" fontAlgn="base" hangingPunct="1">
              <a:spcBef>
                <a:spcPct val="0"/>
              </a:spcBef>
              <a:spcAft>
                <a:spcPct val="0"/>
              </a:spcAft>
              <a:defRPr/>
            </a:pPr>
            <a:r>
              <a:rPr lang="nl-NL" kern="0" dirty="0">
                <a:solidFill>
                  <a:schemeClr val="bg1"/>
                </a:solidFill>
              </a:rPr>
              <a:t>NA	7,6	4,5	6</a:t>
            </a:r>
          </a:p>
          <a:p>
            <a:pPr eaLnBrk="1" fontAlgn="base" hangingPunct="1">
              <a:spcBef>
                <a:spcPct val="0"/>
              </a:spcBef>
              <a:spcAft>
                <a:spcPct val="0"/>
              </a:spcAft>
              <a:defRPr/>
            </a:pPr>
            <a:r>
              <a:rPr lang="nl-NL" kern="0" dirty="0">
                <a:solidFill>
                  <a:schemeClr val="bg1"/>
                </a:solidFill>
              </a:rPr>
              <a:t>SK	6,7	6,3	7</a:t>
            </a:r>
          </a:p>
          <a:p>
            <a:pPr eaLnBrk="1" fontAlgn="base" hangingPunct="1">
              <a:spcBef>
                <a:spcPct val="0"/>
              </a:spcBef>
              <a:spcAft>
                <a:spcPct val="0"/>
              </a:spcAft>
              <a:defRPr/>
            </a:pPr>
            <a:r>
              <a:rPr lang="nl-NL" kern="0" dirty="0">
                <a:solidFill>
                  <a:schemeClr val="bg1"/>
                </a:solidFill>
              </a:rPr>
              <a:t>BSM	7,5		8</a:t>
            </a:r>
          </a:p>
          <a:p>
            <a:pPr eaLnBrk="1" fontAlgn="base" hangingPunct="1">
              <a:spcBef>
                <a:spcPct val="0"/>
              </a:spcBef>
              <a:spcAft>
                <a:spcPct val="0"/>
              </a:spcAft>
              <a:defRPr/>
            </a:pPr>
            <a:r>
              <a:rPr lang="nl-NL" kern="0" dirty="0">
                <a:solidFill>
                  <a:schemeClr val="bg1"/>
                </a:solidFill>
              </a:rPr>
              <a:t>Com	7,3		7</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Gem:		5,49	7	</a:t>
            </a:r>
            <a:r>
              <a:rPr lang="nl-NL" b="1" kern="0" dirty="0">
                <a:solidFill>
                  <a:schemeClr val="bg1"/>
                </a:solidFill>
              </a:rPr>
              <a:t> gezakt</a:t>
            </a:r>
            <a:endParaRPr lang="nl-NL" kern="0" dirty="0">
              <a:solidFill>
                <a:schemeClr val="bg1"/>
              </a:solidFill>
            </a:endParaRPr>
          </a:p>
        </p:txBody>
      </p:sp>
    </p:spTree>
    <p:extLst>
      <p:ext uri="{BB962C8B-B14F-4D97-AF65-F5344CB8AC3E}">
        <p14:creationId xmlns:p14="http://schemas.microsoft.com/office/powerpoint/2010/main" val="1346501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a:spLocks noChangeArrowheads="1"/>
          </p:cNvSpPr>
          <p:nvPr/>
        </p:nvSpPr>
        <p:spPr bwMode="auto">
          <a:xfrm>
            <a:off x="1259681" y="2060848"/>
            <a:ext cx="662463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defRPr/>
            </a:pPr>
            <a:r>
              <a:rPr lang="nl-NL" kern="0" dirty="0">
                <a:solidFill>
                  <a:schemeClr val="bg1"/>
                </a:solidFill>
              </a:rPr>
              <a:t>Leerling C</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	SE	CSE	eind</a:t>
            </a:r>
          </a:p>
          <a:p>
            <a:pPr eaLnBrk="1" fontAlgn="base" hangingPunct="1">
              <a:spcBef>
                <a:spcPct val="0"/>
              </a:spcBef>
              <a:spcAft>
                <a:spcPct val="0"/>
              </a:spcAft>
              <a:defRPr/>
            </a:pPr>
            <a:r>
              <a:rPr lang="nl-NL" kern="0" dirty="0">
                <a:solidFill>
                  <a:schemeClr val="bg1"/>
                </a:solidFill>
              </a:rPr>
              <a:t>NE	5,5	5,4	5</a:t>
            </a:r>
          </a:p>
          <a:p>
            <a:pPr eaLnBrk="1" fontAlgn="base" hangingPunct="1">
              <a:spcBef>
                <a:spcPct val="0"/>
              </a:spcBef>
              <a:spcAft>
                <a:spcPct val="0"/>
              </a:spcAft>
              <a:defRPr/>
            </a:pPr>
            <a:r>
              <a:rPr lang="nl-NL" kern="0" dirty="0">
                <a:solidFill>
                  <a:schemeClr val="bg1"/>
                </a:solidFill>
              </a:rPr>
              <a:t>EN	6,2	5,0	6	</a:t>
            </a:r>
          </a:p>
          <a:p>
            <a:pPr eaLnBrk="1" fontAlgn="base" hangingPunct="1">
              <a:spcBef>
                <a:spcPct val="0"/>
              </a:spcBef>
              <a:spcAft>
                <a:spcPct val="0"/>
              </a:spcAft>
              <a:defRPr/>
            </a:pPr>
            <a:r>
              <a:rPr lang="nl-NL" kern="0" dirty="0">
                <a:solidFill>
                  <a:schemeClr val="bg1"/>
                </a:solidFill>
              </a:rPr>
              <a:t>WA	4,3	5,7	5</a:t>
            </a:r>
          </a:p>
          <a:p>
            <a:pPr eaLnBrk="1" fontAlgn="base" hangingPunct="1">
              <a:spcBef>
                <a:spcPct val="0"/>
              </a:spcBef>
              <a:spcAft>
                <a:spcPct val="0"/>
              </a:spcAft>
              <a:defRPr/>
            </a:pPr>
            <a:r>
              <a:rPr lang="nl-NL" kern="0" dirty="0">
                <a:solidFill>
                  <a:schemeClr val="bg1"/>
                </a:solidFill>
              </a:rPr>
              <a:t>BI	6,2	6,6	6</a:t>
            </a:r>
          </a:p>
          <a:p>
            <a:pPr eaLnBrk="1" fontAlgn="base" hangingPunct="1">
              <a:spcBef>
                <a:spcPct val="0"/>
              </a:spcBef>
              <a:spcAft>
                <a:spcPct val="0"/>
              </a:spcAft>
              <a:defRPr/>
            </a:pPr>
            <a:r>
              <a:rPr lang="nl-NL" kern="0" dirty="0">
                <a:solidFill>
                  <a:schemeClr val="bg1"/>
                </a:solidFill>
              </a:rPr>
              <a:t>NA	6,6	4,5	6</a:t>
            </a:r>
          </a:p>
          <a:p>
            <a:pPr eaLnBrk="1" fontAlgn="base" hangingPunct="1">
              <a:spcBef>
                <a:spcPct val="0"/>
              </a:spcBef>
              <a:spcAft>
                <a:spcPct val="0"/>
              </a:spcAft>
              <a:defRPr/>
            </a:pPr>
            <a:r>
              <a:rPr lang="nl-NL" kern="0" dirty="0">
                <a:solidFill>
                  <a:schemeClr val="bg1"/>
                </a:solidFill>
              </a:rPr>
              <a:t>SK	5,7	6,3	6</a:t>
            </a:r>
          </a:p>
          <a:p>
            <a:pPr eaLnBrk="1" fontAlgn="base" hangingPunct="1">
              <a:spcBef>
                <a:spcPct val="0"/>
              </a:spcBef>
              <a:spcAft>
                <a:spcPct val="0"/>
              </a:spcAft>
              <a:defRPr/>
            </a:pPr>
            <a:r>
              <a:rPr lang="nl-NL" kern="0" dirty="0">
                <a:solidFill>
                  <a:schemeClr val="bg1"/>
                </a:solidFill>
              </a:rPr>
              <a:t>EC	6,5	6.5	7</a:t>
            </a:r>
          </a:p>
          <a:p>
            <a:pPr eaLnBrk="1" fontAlgn="base" hangingPunct="1">
              <a:spcBef>
                <a:spcPct val="0"/>
              </a:spcBef>
              <a:spcAft>
                <a:spcPct val="0"/>
              </a:spcAft>
              <a:defRPr/>
            </a:pPr>
            <a:r>
              <a:rPr lang="nl-NL" kern="0" dirty="0">
                <a:solidFill>
                  <a:schemeClr val="bg1"/>
                </a:solidFill>
              </a:rPr>
              <a:t>Com	6,5		7</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Gem:		5,7	6	</a:t>
            </a:r>
            <a:endParaRPr lang="nl-NL" b="1" kern="0" dirty="0">
              <a:solidFill>
                <a:schemeClr val="bg1"/>
              </a:solidFill>
            </a:endParaRPr>
          </a:p>
        </p:txBody>
      </p:sp>
      <p:sp>
        <p:nvSpPr>
          <p:cNvPr id="5" name="Titel 1"/>
          <p:cNvSpPr txBox="1">
            <a:spLocks/>
          </p:cNvSpPr>
          <p:nvPr/>
        </p:nvSpPr>
        <p:spPr>
          <a:xfrm>
            <a:off x="381000" y="620688"/>
            <a:ext cx="6855296"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Voorbeeld 3</a:t>
            </a:r>
          </a:p>
        </p:txBody>
      </p:sp>
    </p:spTree>
    <p:extLst>
      <p:ext uri="{BB962C8B-B14F-4D97-AF65-F5344CB8AC3E}">
        <p14:creationId xmlns:p14="http://schemas.microsoft.com/office/powerpoint/2010/main" val="839479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a:spLocks noChangeArrowheads="1"/>
          </p:cNvSpPr>
          <p:nvPr/>
        </p:nvSpPr>
        <p:spPr bwMode="auto">
          <a:xfrm>
            <a:off x="1259681" y="2060848"/>
            <a:ext cx="662463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defRPr/>
            </a:pPr>
            <a:r>
              <a:rPr lang="nl-NL" kern="0" dirty="0">
                <a:solidFill>
                  <a:schemeClr val="bg1"/>
                </a:solidFill>
              </a:rPr>
              <a:t>Leerling C</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	SE	CSE	eind</a:t>
            </a:r>
          </a:p>
          <a:p>
            <a:pPr eaLnBrk="1" fontAlgn="base" hangingPunct="1">
              <a:spcBef>
                <a:spcPct val="0"/>
              </a:spcBef>
              <a:spcAft>
                <a:spcPct val="0"/>
              </a:spcAft>
              <a:defRPr/>
            </a:pPr>
            <a:r>
              <a:rPr lang="nl-NL" kern="0" dirty="0">
                <a:solidFill>
                  <a:schemeClr val="bg1"/>
                </a:solidFill>
              </a:rPr>
              <a:t>NE	5,5	5,4	5</a:t>
            </a:r>
          </a:p>
          <a:p>
            <a:pPr eaLnBrk="1" fontAlgn="base" hangingPunct="1">
              <a:spcBef>
                <a:spcPct val="0"/>
              </a:spcBef>
              <a:spcAft>
                <a:spcPct val="0"/>
              </a:spcAft>
              <a:defRPr/>
            </a:pPr>
            <a:r>
              <a:rPr lang="nl-NL" kern="0" dirty="0">
                <a:solidFill>
                  <a:schemeClr val="bg1"/>
                </a:solidFill>
              </a:rPr>
              <a:t>EN	6,2	5,0	6	</a:t>
            </a:r>
          </a:p>
          <a:p>
            <a:pPr eaLnBrk="1" fontAlgn="base" hangingPunct="1">
              <a:spcBef>
                <a:spcPct val="0"/>
              </a:spcBef>
              <a:spcAft>
                <a:spcPct val="0"/>
              </a:spcAft>
              <a:defRPr/>
            </a:pPr>
            <a:r>
              <a:rPr lang="nl-NL" kern="0" dirty="0">
                <a:solidFill>
                  <a:schemeClr val="bg1"/>
                </a:solidFill>
              </a:rPr>
              <a:t>WA	4,3	5,7	5</a:t>
            </a:r>
          </a:p>
          <a:p>
            <a:pPr eaLnBrk="1" fontAlgn="base" hangingPunct="1">
              <a:spcBef>
                <a:spcPct val="0"/>
              </a:spcBef>
              <a:spcAft>
                <a:spcPct val="0"/>
              </a:spcAft>
              <a:defRPr/>
            </a:pPr>
            <a:r>
              <a:rPr lang="nl-NL" kern="0" dirty="0">
                <a:solidFill>
                  <a:schemeClr val="bg1"/>
                </a:solidFill>
              </a:rPr>
              <a:t>BI	6,2	6,6	6</a:t>
            </a:r>
          </a:p>
          <a:p>
            <a:pPr eaLnBrk="1" fontAlgn="base" hangingPunct="1">
              <a:spcBef>
                <a:spcPct val="0"/>
              </a:spcBef>
              <a:spcAft>
                <a:spcPct val="0"/>
              </a:spcAft>
              <a:defRPr/>
            </a:pPr>
            <a:r>
              <a:rPr lang="nl-NL" kern="0" dirty="0">
                <a:solidFill>
                  <a:schemeClr val="bg1"/>
                </a:solidFill>
              </a:rPr>
              <a:t>NA	6,6	4,5	6</a:t>
            </a:r>
          </a:p>
          <a:p>
            <a:pPr eaLnBrk="1" fontAlgn="base" hangingPunct="1">
              <a:spcBef>
                <a:spcPct val="0"/>
              </a:spcBef>
              <a:spcAft>
                <a:spcPct val="0"/>
              </a:spcAft>
              <a:defRPr/>
            </a:pPr>
            <a:r>
              <a:rPr lang="nl-NL" kern="0" dirty="0">
                <a:solidFill>
                  <a:schemeClr val="bg1"/>
                </a:solidFill>
              </a:rPr>
              <a:t>SK	5,7	6,3	6</a:t>
            </a:r>
          </a:p>
          <a:p>
            <a:pPr eaLnBrk="1" fontAlgn="base" hangingPunct="1">
              <a:spcBef>
                <a:spcPct val="0"/>
              </a:spcBef>
              <a:spcAft>
                <a:spcPct val="0"/>
              </a:spcAft>
              <a:defRPr/>
            </a:pPr>
            <a:r>
              <a:rPr lang="nl-NL" kern="0" dirty="0">
                <a:solidFill>
                  <a:schemeClr val="bg1"/>
                </a:solidFill>
              </a:rPr>
              <a:t>EC	6,5	6.5	7</a:t>
            </a:r>
          </a:p>
          <a:p>
            <a:pPr eaLnBrk="1" fontAlgn="base" hangingPunct="1">
              <a:spcBef>
                <a:spcPct val="0"/>
              </a:spcBef>
              <a:spcAft>
                <a:spcPct val="0"/>
              </a:spcAft>
              <a:defRPr/>
            </a:pPr>
            <a:r>
              <a:rPr lang="nl-NL" kern="0" dirty="0">
                <a:solidFill>
                  <a:schemeClr val="bg1"/>
                </a:solidFill>
              </a:rPr>
              <a:t>Com	6,5		7</a:t>
            </a:r>
          </a:p>
          <a:p>
            <a:pPr eaLnBrk="1" fontAlgn="base" hangingPunct="1">
              <a:spcBef>
                <a:spcPct val="0"/>
              </a:spcBef>
              <a:spcAft>
                <a:spcPct val="0"/>
              </a:spcAft>
              <a:defRPr/>
            </a:pPr>
            <a:endParaRPr lang="nl-NL" kern="0" dirty="0">
              <a:solidFill>
                <a:schemeClr val="bg1"/>
              </a:solidFill>
            </a:endParaRPr>
          </a:p>
          <a:p>
            <a:pPr eaLnBrk="1" fontAlgn="base" hangingPunct="1">
              <a:spcBef>
                <a:spcPct val="0"/>
              </a:spcBef>
              <a:spcAft>
                <a:spcPct val="0"/>
              </a:spcAft>
              <a:defRPr/>
            </a:pPr>
            <a:r>
              <a:rPr lang="nl-NL" kern="0" dirty="0">
                <a:solidFill>
                  <a:schemeClr val="bg1"/>
                </a:solidFill>
              </a:rPr>
              <a:t>Gem:		5,7	6	</a:t>
            </a:r>
            <a:r>
              <a:rPr lang="nl-NL" b="1" kern="0" dirty="0">
                <a:solidFill>
                  <a:schemeClr val="bg1"/>
                </a:solidFill>
              </a:rPr>
              <a:t>gezakt</a:t>
            </a:r>
          </a:p>
        </p:txBody>
      </p:sp>
      <p:sp>
        <p:nvSpPr>
          <p:cNvPr id="5" name="Titel 1"/>
          <p:cNvSpPr txBox="1">
            <a:spLocks/>
          </p:cNvSpPr>
          <p:nvPr/>
        </p:nvSpPr>
        <p:spPr>
          <a:xfrm>
            <a:off x="381000" y="620688"/>
            <a:ext cx="6855296"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Voorbeeld 3</a:t>
            </a:r>
          </a:p>
        </p:txBody>
      </p:sp>
    </p:spTree>
    <p:extLst>
      <p:ext uri="{BB962C8B-B14F-4D97-AF65-F5344CB8AC3E}">
        <p14:creationId xmlns:p14="http://schemas.microsoft.com/office/powerpoint/2010/main" val="1936264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457200" y="413792"/>
            <a:ext cx="7715200" cy="114300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eaLnBrk="1" fontAlgn="auto" hangingPunct="1">
              <a:spcAft>
                <a:spcPts val="0"/>
              </a:spcAft>
              <a:buClr>
                <a:srgbClr val="F14124">
                  <a:lumMod val="75000"/>
                </a:srgbClr>
              </a:buClr>
              <a:buFont typeface="Georgia" pitchFamily="18" charset="0"/>
              <a:buNone/>
              <a:defRPr/>
            </a:pPr>
            <a:r>
              <a:rPr lang="nl-NL"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Uitslag en diploma</a:t>
            </a:r>
            <a:endParaRPr lang="nl-NL" sz="6000"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endParaRPr>
          </a:p>
        </p:txBody>
      </p:sp>
      <p:sp>
        <p:nvSpPr>
          <p:cNvPr id="4" name="Text Box 3"/>
          <p:cNvSpPr txBox="1">
            <a:spLocks noChangeArrowheads="1"/>
          </p:cNvSpPr>
          <p:nvPr/>
        </p:nvSpPr>
        <p:spPr bwMode="auto">
          <a:xfrm>
            <a:off x="683568" y="1556792"/>
            <a:ext cx="777686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spcBef>
                <a:spcPct val="0"/>
              </a:spcBef>
              <a:spcAft>
                <a:spcPct val="0"/>
              </a:spcAft>
            </a:pPr>
            <a:r>
              <a:rPr lang="nl-NL" sz="2600" b="1" dirty="0">
                <a:solidFill>
                  <a:schemeClr val="bg1"/>
                </a:solidFill>
                <a:latin typeface="Trebuchet MS" pitchFamily="34" charset="0"/>
              </a:rPr>
              <a:t>Bekendmaking uitslag:</a:t>
            </a:r>
            <a:br>
              <a:rPr lang="nl-NL" sz="2600" b="1" dirty="0">
                <a:solidFill>
                  <a:schemeClr val="bg1"/>
                </a:solidFill>
                <a:latin typeface="Trebuchet MS" pitchFamily="34" charset="0"/>
              </a:rPr>
            </a:br>
            <a:r>
              <a:rPr lang="nl-NL" sz="2600" dirty="0">
                <a:solidFill>
                  <a:schemeClr val="bg1"/>
                </a:solidFill>
                <a:latin typeface="Trebuchet MS" pitchFamily="34" charset="0"/>
              </a:rPr>
              <a:t>Woensdag 10 juni 2020 (telefoon)</a:t>
            </a:r>
          </a:p>
          <a:p>
            <a:pPr marL="457200" indent="-457200" fontAlgn="base">
              <a:spcBef>
                <a:spcPct val="0"/>
              </a:spcBef>
              <a:spcAft>
                <a:spcPct val="0"/>
              </a:spcAft>
              <a:buFont typeface="Arial" panose="020B0604020202020204" pitchFamily="34" charset="0"/>
              <a:buChar char="•"/>
            </a:pPr>
            <a:r>
              <a:rPr lang="nl-NL" sz="2600" dirty="0">
                <a:solidFill>
                  <a:schemeClr val="bg1"/>
                </a:solidFill>
                <a:latin typeface="Trebuchet MS" pitchFamily="34" charset="0"/>
              </a:rPr>
              <a:t>‘s- avonds ophalen voorlopige cijferlijst</a:t>
            </a:r>
          </a:p>
          <a:p>
            <a:pPr marL="457200" indent="-457200" fontAlgn="base">
              <a:spcBef>
                <a:spcPct val="0"/>
              </a:spcBef>
              <a:spcAft>
                <a:spcPct val="0"/>
              </a:spcAft>
              <a:buFont typeface="Arial" panose="020B0604020202020204" pitchFamily="34" charset="0"/>
              <a:buChar char="•"/>
            </a:pPr>
            <a:r>
              <a:rPr lang="nl-NL" sz="2600" dirty="0">
                <a:solidFill>
                  <a:schemeClr val="bg1"/>
                </a:solidFill>
                <a:latin typeface="Trebuchet MS" pitchFamily="34" charset="0"/>
              </a:rPr>
              <a:t>Opgave herkansing uiterlijk vrijdag 12 juni 2020 voor 12.00uur</a:t>
            </a:r>
          </a:p>
          <a:p>
            <a:pPr marL="457200" indent="-457200" fontAlgn="base">
              <a:spcBef>
                <a:spcPct val="0"/>
              </a:spcBef>
              <a:spcAft>
                <a:spcPct val="0"/>
              </a:spcAft>
              <a:buFont typeface="Arial" panose="020B0604020202020204" pitchFamily="34" charset="0"/>
              <a:buChar char="•"/>
            </a:pPr>
            <a:r>
              <a:rPr lang="nl-NL" sz="2600" dirty="0">
                <a:solidFill>
                  <a:schemeClr val="bg1"/>
                </a:solidFill>
                <a:latin typeface="Trebuchet MS" pitchFamily="34" charset="0"/>
              </a:rPr>
              <a:t>2e tijdvak 15 t/m 17 juni 2020</a:t>
            </a:r>
            <a:br>
              <a:rPr lang="nl-NL" sz="2600" dirty="0">
                <a:solidFill>
                  <a:schemeClr val="bg1"/>
                </a:solidFill>
                <a:latin typeface="Trebuchet MS" pitchFamily="34" charset="0"/>
              </a:rPr>
            </a:br>
            <a:endParaRPr lang="nl-NL" sz="2600" dirty="0">
              <a:solidFill>
                <a:schemeClr val="bg1"/>
              </a:solidFill>
              <a:latin typeface="Trebuchet MS" pitchFamily="34" charset="0"/>
            </a:endParaRPr>
          </a:p>
          <a:p>
            <a:pPr fontAlgn="base">
              <a:spcBef>
                <a:spcPct val="0"/>
              </a:spcBef>
              <a:spcAft>
                <a:spcPct val="0"/>
              </a:spcAft>
            </a:pPr>
            <a:r>
              <a:rPr lang="nl-NL" sz="2600" b="1" dirty="0">
                <a:solidFill>
                  <a:schemeClr val="bg1"/>
                </a:solidFill>
                <a:latin typeface="Trebuchet MS" pitchFamily="34" charset="0"/>
              </a:rPr>
              <a:t>Diploma-uitreiking:</a:t>
            </a:r>
          </a:p>
          <a:p>
            <a:pPr marL="457200" indent="-457200" fontAlgn="base">
              <a:spcBef>
                <a:spcPct val="0"/>
              </a:spcBef>
              <a:spcAft>
                <a:spcPct val="0"/>
              </a:spcAft>
              <a:buFont typeface="Arial" panose="020B0604020202020204" pitchFamily="34" charset="0"/>
              <a:buChar char="•"/>
            </a:pPr>
            <a:r>
              <a:rPr lang="nl-NL" sz="2600" dirty="0">
                <a:solidFill>
                  <a:schemeClr val="bg1"/>
                </a:solidFill>
                <a:latin typeface="Trebuchet MS" pitchFamily="34" charset="0"/>
              </a:rPr>
              <a:t>Dinsdag 30 juni 2020, 19.30uur</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305" y="400212"/>
            <a:ext cx="2143111" cy="19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http://www.tsm.nl/uploads/pics/mba-graduation.crop333x333_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877" y="4550271"/>
            <a:ext cx="2307729" cy="2307729"/>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812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425494" y="260648"/>
            <a:ext cx="8322970" cy="1008112"/>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ctr" defTabSz="914400" rtl="0" eaLnBrk="1" fontAlgn="auto" latinLnBrk="0" hangingPunct="1">
              <a:lnSpc>
                <a:spcPct val="100000"/>
              </a:lnSpc>
              <a:spcBef>
                <a:spcPct val="0"/>
              </a:spcBef>
              <a:spcAft>
                <a:spcPts val="0"/>
              </a:spcAft>
              <a:buClr>
                <a:srgbClr val="F14124">
                  <a:lumMod val="75000"/>
                </a:srgbClr>
              </a:buClr>
              <a:buSzPct val="128000"/>
              <a:buNone/>
              <a:tabLst/>
              <a:defRPr/>
            </a:pPr>
            <a:r>
              <a:rPr kumimoji="0" lang="nl-NL" sz="48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rPr>
              <a:t>Vragen?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204864"/>
            <a:ext cx="5389397" cy="3261708"/>
          </a:xfrm>
          <a:prstGeom prst="rect">
            <a:avLst/>
          </a:prstGeom>
        </p:spPr>
      </p:pic>
    </p:spTree>
    <p:extLst>
      <p:ext uri="{BB962C8B-B14F-4D97-AF65-F5344CB8AC3E}">
        <p14:creationId xmlns:p14="http://schemas.microsoft.com/office/powerpoint/2010/main" val="3260927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15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762000" y="1772816"/>
            <a:ext cx="7266384" cy="4893647"/>
          </a:xfrm>
          <a:prstGeom prst="rect">
            <a:avLst/>
          </a:prstGeom>
          <a:noFill/>
        </p:spPr>
        <p:txBody>
          <a:bodyPr wrap="square" rtlCol="0">
            <a:spAutoFit/>
          </a:bodyPr>
          <a:lstStyle/>
          <a:p>
            <a:r>
              <a:rPr lang="en-GB" sz="2600" b="1" dirty="0" err="1">
                <a:latin typeface="Trebuchet MS" panose="020B0603020202020204" pitchFamily="34" charset="0"/>
              </a:rPr>
              <a:t>Teamleider</a:t>
            </a:r>
            <a:r>
              <a:rPr lang="en-GB" sz="2600" b="1" dirty="0">
                <a:latin typeface="Trebuchet MS" panose="020B0603020202020204" pitchFamily="34" charset="0"/>
              </a:rPr>
              <a:t> </a:t>
            </a:r>
            <a:r>
              <a:rPr lang="en-GB" sz="2600" b="1" dirty="0" err="1">
                <a:latin typeface="Trebuchet MS" panose="020B0603020202020204" pitchFamily="34" charset="0"/>
              </a:rPr>
              <a:t>bovenbouw</a:t>
            </a:r>
            <a:endParaRPr lang="en-GB" sz="2600" b="1" dirty="0">
              <a:latin typeface="Trebuchet MS" panose="020B0603020202020204" pitchFamily="34" charset="0"/>
            </a:endParaRPr>
          </a:p>
          <a:p>
            <a:pPr marL="571500" indent="-571500">
              <a:buFont typeface="Arial" panose="020B0604020202020204" pitchFamily="34" charset="0"/>
              <a:buChar char="•"/>
            </a:pPr>
            <a:r>
              <a:rPr lang="en-GB" sz="2600" dirty="0">
                <a:latin typeface="Trebuchet MS" panose="020B0603020202020204" pitchFamily="34" charset="0"/>
              </a:rPr>
              <a:t>Adrienne van Pelt </a:t>
            </a:r>
          </a:p>
          <a:p>
            <a:r>
              <a:rPr lang="en-GB" sz="2600" dirty="0">
                <a:latin typeface="Trebuchet MS" panose="020B0603020202020204" pitchFamily="34" charset="0"/>
              </a:rPr>
              <a:t>	</a:t>
            </a:r>
          </a:p>
          <a:p>
            <a:r>
              <a:rPr lang="en-GB" sz="2600" b="1" dirty="0" err="1">
                <a:latin typeface="Trebuchet MS" panose="020B0603020202020204" pitchFamily="34" charset="0"/>
              </a:rPr>
              <a:t>Leerlingcoördinator</a:t>
            </a:r>
            <a:r>
              <a:rPr lang="en-GB" sz="2600" b="1" dirty="0">
                <a:latin typeface="Trebuchet MS" panose="020B0603020202020204" pitchFamily="34" charset="0"/>
              </a:rPr>
              <a:t> </a:t>
            </a:r>
            <a:r>
              <a:rPr lang="en-GB" sz="2600" b="1" dirty="0" err="1">
                <a:latin typeface="Trebuchet MS" panose="020B0603020202020204" pitchFamily="34" charset="0"/>
              </a:rPr>
              <a:t>havo</a:t>
            </a:r>
            <a:r>
              <a:rPr lang="en-GB" sz="2600" b="1" dirty="0">
                <a:latin typeface="Trebuchet MS" panose="020B0603020202020204" pitchFamily="34" charset="0"/>
              </a:rPr>
              <a:t> </a:t>
            </a:r>
            <a:r>
              <a:rPr lang="en-GB" sz="2600" b="1" dirty="0" err="1">
                <a:latin typeface="Trebuchet MS" panose="020B0603020202020204" pitchFamily="34" charset="0"/>
              </a:rPr>
              <a:t>bovenbouw</a:t>
            </a:r>
            <a:endParaRPr lang="en-GB" sz="2600" b="1" dirty="0">
              <a:latin typeface="Trebuchet MS" panose="020B0603020202020204" pitchFamily="34" charset="0"/>
            </a:endParaRPr>
          </a:p>
          <a:p>
            <a:pPr marL="571500" indent="-571500">
              <a:buFont typeface="Arial" panose="020B0604020202020204" pitchFamily="34" charset="0"/>
              <a:buChar char="•"/>
            </a:pPr>
            <a:r>
              <a:rPr lang="en-GB" sz="2600" dirty="0">
                <a:latin typeface="Trebuchet MS" panose="020B0603020202020204" pitchFamily="34" charset="0"/>
              </a:rPr>
              <a:t>Eva </a:t>
            </a:r>
            <a:r>
              <a:rPr lang="en-GB" sz="2600" dirty="0" err="1">
                <a:latin typeface="Trebuchet MS" panose="020B0603020202020204" pitchFamily="34" charset="0"/>
              </a:rPr>
              <a:t>Intven</a:t>
            </a:r>
            <a:endParaRPr lang="en-GB" sz="2600" dirty="0">
              <a:latin typeface="Trebuchet MS" panose="020B0603020202020204" pitchFamily="34" charset="0"/>
            </a:endParaRPr>
          </a:p>
          <a:p>
            <a:pPr marL="571500" indent="-571500">
              <a:buFont typeface="Arial" panose="020B0604020202020204" pitchFamily="34" charset="0"/>
              <a:buChar char="•"/>
            </a:pPr>
            <a:endParaRPr lang="en-GB" sz="2600" dirty="0">
              <a:latin typeface="Trebuchet MS" panose="020B0603020202020204" pitchFamily="34" charset="0"/>
            </a:endParaRPr>
          </a:p>
          <a:p>
            <a:r>
              <a:rPr lang="en-GB" sz="2600" b="1" dirty="0">
                <a:latin typeface="Trebuchet MS" panose="020B0603020202020204" pitchFamily="34" charset="0"/>
              </a:rPr>
              <a:t>Coaches havo-5</a:t>
            </a:r>
          </a:p>
          <a:p>
            <a:pPr marL="571500" indent="-571500">
              <a:buFont typeface="Arial" panose="020B0604020202020204" pitchFamily="34" charset="0"/>
              <a:buChar char="•"/>
            </a:pPr>
            <a:r>
              <a:rPr lang="en-GB" sz="2600" dirty="0" err="1">
                <a:latin typeface="Trebuchet MS" panose="020B0603020202020204" pitchFamily="34" charset="0"/>
              </a:rPr>
              <a:t>Dhr</a:t>
            </a:r>
            <a:r>
              <a:rPr lang="en-GB" sz="2600" dirty="0">
                <a:latin typeface="Trebuchet MS" panose="020B0603020202020204" pitchFamily="34" charset="0"/>
              </a:rPr>
              <a:t>. </a:t>
            </a:r>
            <a:r>
              <a:rPr lang="en-GB" sz="2600" dirty="0" err="1">
                <a:latin typeface="Trebuchet MS" panose="020B0603020202020204" pitchFamily="34" charset="0"/>
              </a:rPr>
              <a:t>Driessen</a:t>
            </a:r>
            <a:r>
              <a:rPr lang="en-GB" sz="2600" dirty="0">
                <a:latin typeface="Trebuchet MS" panose="020B0603020202020204" pitchFamily="34" charset="0"/>
              </a:rPr>
              <a:t> </a:t>
            </a:r>
          </a:p>
          <a:p>
            <a:pPr marL="571500" indent="-571500">
              <a:buFont typeface="Arial" panose="020B0604020202020204" pitchFamily="34" charset="0"/>
              <a:buChar char="•"/>
            </a:pPr>
            <a:r>
              <a:rPr lang="en-GB" sz="2600" dirty="0" err="1">
                <a:latin typeface="Trebuchet MS" panose="020B0603020202020204" pitchFamily="34" charset="0"/>
              </a:rPr>
              <a:t>Dhr</a:t>
            </a:r>
            <a:r>
              <a:rPr lang="en-GB" sz="2600" dirty="0">
                <a:latin typeface="Trebuchet MS" panose="020B0603020202020204" pitchFamily="34" charset="0"/>
              </a:rPr>
              <a:t>. van den </a:t>
            </a:r>
            <a:r>
              <a:rPr lang="en-GB" sz="2600" dirty="0" err="1">
                <a:latin typeface="Trebuchet MS" panose="020B0603020202020204" pitchFamily="34" charset="0"/>
              </a:rPr>
              <a:t>Hout</a:t>
            </a:r>
            <a:endParaRPr lang="en-GB" sz="2600" dirty="0">
              <a:latin typeface="Trebuchet MS" panose="020B0603020202020204" pitchFamily="34" charset="0"/>
            </a:endParaRPr>
          </a:p>
          <a:p>
            <a:pPr marL="571500" indent="-571500">
              <a:buFont typeface="Arial" panose="020B0604020202020204" pitchFamily="34" charset="0"/>
              <a:buChar char="•"/>
            </a:pPr>
            <a:r>
              <a:rPr lang="en-GB" sz="2600" dirty="0" err="1">
                <a:latin typeface="Trebuchet MS" panose="020B0603020202020204" pitchFamily="34" charset="0"/>
              </a:rPr>
              <a:t>Dhr</a:t>
            </a:r>
            <a:r>
              <a:rPr lang="en-GB" sz="2600" dirty="0">
                <a:latin typeface="Trebuchet MS" panose="020B0603020202020204" pitchFamily="34" charset="0"/>
              </a:rPr>
              <a:t>. van de </a:t>
            </a:r>
            <a:r>
              <a:rPr lang="en-GB" sz="2600" dirty="0" err="1">
                <a:latin typeface="Trebuchet MS" panose="020B0603020202020204" pitchFamily="34" charset="0"/>
              </a:rPr>
              <a:t>Spijker</a:t>
            </a:r>
            <a:endParaRPr lang="en-GB" sz="2600" dirty="0">
              <a:latin typeface="Trebuchet MS" panose="020B0603020202020204" pitchFamily="34" charset="0"/>
            </a:endParaRPr>
          </a:p>
          <a:p>
            <a:pPr marL="571500" indent="-571500">
              <a:buFont typeface="Arial" panose="020B0604020202020204" pitchFamily="34" charset="0"/>
              <a:buChar char="•"/>
            </a:pPr>
            <a:r>
              <a:rPr lang="en-GB" sz="2600" dirty="0" err="1">
                <a:latin typeface="Trebuchet MS" panose="020B0603020202020204" pitchFamily="34" charset="0"/>
              </a:rPr>
              <a:t>Dhr</a:t>
            </a:r>
            <a:r>
              <a:rPr lang="en-GB" sz="2600" dirty="0">
                <a:latin typeface="Trebuchet MS" panose="020B0603020202020204" pitchFamily="34" charset="0"/>
              </a:rPr>
              <a:t>. </a:t>
            </a:r>
            <a:r>
              <a:rPr lang="en-GB" sz="2600" dirty="0" err="1">
                <a:latin typeface="Trebuchet MS" panose="020B0603020202020204" pitchFamily="34" charset="0"/>
              </a:rPr>
              <a:t>Busscher</a:t>
            </a:r>
            <a:r>
              <a:rPr lang="en-GB" sz="2600" dirty="0">
                <a:latin typeface="Trebuchet MS" panose="020B0603020202020204" pitchFamily="34" charset="0"/>
              </a:rPr>
              <a:t> </a:t>
            </a:r>
          </a:p>
          <a:p>
            <a:pPr marL="571500" indent="-571500">
              <a:buFont typeface="Arial" panose="020B0604020202020204" pitchFamily="34" charset="0"/>
              <a:buChar char="•"/>
            </a:pPr>
            <a:r>
              <a:rPr lang="en-GB" sz="2600" dirty="0" err="1">
                <a:latin typeface="Trebuchet MS" panose="020B0603020202020204" pitchFamily="34" charset="0"/>
              </a:rPr>
              <a:t>Dhr</a:t>
            </a:r>
            <a:r>
              <a:rPr lang="en-GB" sz="2600" dirty="0">
                <a:latin typeface="Trebuchet MS" panose="020B0603020202020204" pitchFamily="34" charset="0"/>
              </a:rPr>
              <a:t>. </a:t>
            </a:r>
            <a:r>
              <a:rPr lang="en-GB" sz="2600" dirty="0" err="1">
                <a:latin typeface="Trebuchet MS" panose="020B0603020202020204" pitchFamily="34" charset="0"/>
              </a:rPr>
              <a:t>Rijnen</a:t>
            </a:r>
            <a:r>
              <a:rPr lang="en-GB" sz="2600" dirty="0">
                <a:latin typeface="Trebuchet MS" panose="020B0603020202020204" pitchFamily="34" charset="0"/>
              </a:rPr>
              <a:t> </a:t>
            </a:r>
          </a:p>
        </p:txBody>
      </p:sp>
      <p:sp>
        <p:nvSpPr>
          <p:cNvPr id="5" name="Titel 1"/>
          <p:cNvSpPr txBox="1">
            <a:spLocks/>
          </p:cNvSpPr>
          <p:nvPr/>
        </p:nvSpPr>
        <p:spPr>
          <a:xfrm>
            <a:off x="539552" y="404664"/>
            <a:ext cx="7772400"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l" defTabSz="914400" rtl="0" eaLnBrk="1" fontAlgn="auto" latinLnBrk="0" hangingPunct="1">
              <a:lnSpc>
                <a:spcPct val="100000"/>
              </a:lnSpc>
              <a:spcBef>
                <a:spcPct val="0"/>
              </a:spcBef>
              <a:spcAft>
                <a:spcPts val="0"/>
              </a:spcAft>
              <a:buClr>
                <a:srgbClr val="F14124">
                  <a:lumMod val="75000"/>
                </a:srgbClr>
              </a:buClr>
              <a:buSzPct val="128000"/>
              <a:buNone/>
              <a:tabLst/>
              <a:defRPr/>
            </a:pPr>
            <a:r>
              <a:rPr kumimoji="0" lang="nl-NL" sz="54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rPr>
              <a:t>Even Voorstellen</a:t>
            </a:r>
          </a:p>
        </p:txBody>
      </p:sp>
      <p:pic>
        <p:nvPicPr>
          <p:cNvPr id="4" name="Afbeelding 3"/>
          <p:cNvPicPr>
            <a:picLocks noChangeAspect="1"/>
          </p:cNvPicPr>
          <p:nvPr/>
        </p:nvPicPr>
        <p:blipFill>
          <a:blip r:embed="rId3"/>
          <a:stretch>
            <a:fillRect/>
          </a:stretch>
        </p:blipFill>
        <p:spPr>
          <a:xfrm>
            <a:off x="7380707" y="4276532"/>
            <a:ext cx="914400" cy="1219200"/>
          </a:xfrm>
          <a:prstGeom prst="rect">
            <a:avLst/>
          </a:prstGeom>
        </p:spPr>
      </p:pic>
      <p:pic>
        <p:nvPicPr>
          <p:cNvPr id="6" name="Afbeelding 5"/>
          <p:cNvPicPr>
            <a:picLocks noChangeAspect="1"/>
          </p:cNvPicPr>
          <p:nvPr/>
        </p:nvPicPr>
        <p:blipFill>
          <a:blip r:embed="rId4"/>
          <a:stretch>
            <a:fillRect/>
          </a:stretch>
        </p:blipFill>
        <p:spPr>
          <a:xfrm>
            <a:off x="6178245" y="4255669"/>
            <a:ext cx="914400" cy="1219200"/>
          </a:xfrm>
          <a:prstGeom prst="rect">
            <a:avLst/>
          </a:prstGeom>
        </p:spPr>
      </p:pic>
      <p:pic>
        <p:nvPicPr>
          <p:cNvPr id="7" name="Afbeelding 6"/>
          <p:cNvPicPr>
            <a:picLocks noChangeAspect="1"/>
          </p:cNvPicPr>
          <p:nvPr/>
        </p:nvPicPr>
        <p:blipFill>
          <a:blip r:embed="rId5"/>
          <a:stretch>
            <a:fillRect/>
          </a:stretch>
        </p:blipFill>
        <p:spPr>
          <a:xfrm>
            <a:off x="6702982" y="5568820"/>
            <a:ext cx="914400" cy="1219200"/>
          </a:xfrm>
          <a:prstGeom prst="rect">
            <a:avLst/>
          </a:prstGeom>
        </p:spPr>
      </p:pic>
      <p:pic>
        <p:nvPicPr>
          <p:cNvPr id="8" name="Afbeelding 7"/>
          <p:cNvPicPr>
            <a:picLocks noChangeAspect="1"/>
          </p:cNvPicPr>
          <p:nvPr/>
        </p:nvPicPr>
        <p:blipFill>
          <a:blip r:embed="rId6"/>
          <a:stretch>
            <a:fillRect/>
          </a:stretch>
        </p:blipFill>
        <p:spPr>
          <a:xfrm>
            <a:off x="4975783" y="4238900"/>
            <a:ext cx="914400" cy="1219200"/>
          </a:xfrm>
          <a:prstGeom prst="rect">
            <a:avLst/>
          </a:prstGeom>
        </p:spPr>
      </p:pic>
      <p:pic>
        <p:nvPicPr>
          <p:cNvPr id="9" name="Afbeelding 8"/>
          <p:cNvPicPr>
            <a:picLocks noChangeAspect="1"/>
          </p:cNvPicPr>
          <p:nvPr/>
        </p:nvPicPr>
        <p:blipFill>
          <a:blip r:embed="rId7"/>
          <a:stretch>
            <a:fillRect/>
          </a:stretch>
        </p:blipFill>
        <p:spPr>
          <a:xfrm>
            <a:off x="5521859" y="5568820"/>
            <a:ext cx="914400" cy="1219200"/>
          </a:xfrm>
          <a:prstGeom prst="rect">
            <a:avLst/>
          </a:prstGeom>
        </p:spPr>
      </p:pic>
    </p:spTree>
    <p:extLst>
      <p:ext uri="{BB962C8B-B14F-4D97-AF65-F5344CB8AC3E}">
        <p14:creationId xmlns:p14="http://schemas.microsoft.com/office/powerpoint/2010/main" val="96222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539552" y="404664"/>
            <a:ext cx="7128792"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76" indent="0" defTabSz="914378">
              <a:buClr>
                <a:srgbClr val="F14124">
                  <a:lumMod val="75000"/>
                </a:srgbClr>
              </a:buClr>
              <a:buNone/>
              <a:defRPr/>
            </a:pPr>
            <a:r>
              <a:rPr lang="nl-NL" sz="480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Rol </a:t>
            </a:r>
            <a:r>
              <a:rPr lang="nl-NL" sz="4800" err="1">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leerlingcoördinator</a:t>
            </a:r>
            <a:endParaRPr lang="nl-NL" sz="480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endParaRPr>
          </a:p>
        </p:txBody>
      </p:sp>
      <p:sp>
        <p:nvSpPr>
          <p:cNvPr id="6" name="Tekstvak 5"/>
          <p:cNvSpPr txBox="1"/>
          <p:nvPr/>
        </p:nvSpPr>
        <p:spPr>
          <a:xfrm>
            <a:off x="755576" y="1628800"/>
            <a:ext cx="7344816" cy="2246769"/>
          </a:xfrm>
          <a:prstGeom prst="rect">
            <a:avLst/>
          </a:prstGeom>
          <a:noFill/>
        </p:spPr>
        <p:txBody>
          <a:bodyPr wrap="square" rtlCol="0">
            <a:spAutoFit/>
          </a:bodyPr>
          <a:lstStyle/>
          <a:p>
            <a:pPr marL="571486" indent="-571486">
              <a:buFont typeface="Arial" panose="020B0604020202020204" pitchFamily="34" charset="0"/>
              <a:buChar char="•"/>
            </a:pPr>
            <a:endParaRPr lang="nl-NL" sz="2800" dirty="0">
              <a:solidFill>
                <a:schemeClr val="tx1">
                  <a:lumMod val="65000"/>
                  <a:lumOff val="35000"/>
                </a:schemeClr>
              </a:solidFill>
              <a:latin typeface="Trebuchet MS" panose="020B0603020202020204" pitchFamily="34" charset="0"/>
            </a:endParaRPr>
          </a:p>
          <a:p>
            <a:pPr marL="457200" indent="-457200">
              <a:buFont typeface="Arial" panose="020B0604020202020204" pitchFamily="34" charset="0"/>
              <a:buChar char="•"/>
            </a:pPr>
            <a:r>
              <a:rPr lang="nl-NL" sz="2800" dirty="0">
                <a:solidFill>
                  <a:schemeClr val="tx1">
                    <a:lumMod val="65000"/>
                    <a:lumOff val="35000"/>
                  </a:schemeClr>
                </a:solidFill>
                <a:latin typeface="Trebuchet MS" panose="020B0603020202020204" pitchFamily="34" charset="0"/>
              </a:rPr>
              <a:t>Overleg met coaches</a:t>
            </a:r>
          </a:p>
          <a:p>
            <a:pPr marL="457200" indent="-457200">
              <a:buFont typeface="Arial" panose="020B0604020202020204" pitchFamily="34" charset="0"/>
              <a:buChar char="•"/>
            </a:pPr>
            <a:r>
              <a:rPr lang="nl-NL" sz="2800" dirty="0">
                <a:solidFill>
                  <a:schemeClr val="tx1">
                    <a:lumMod val="65000"/>
                    <a:lumOff val="35000"/>
                  </a:schemeClr>
                </a:solidFill>
                <a:latin typeface="Trebuchet MS" panose="020B0603020202020204" pitchFamily="34" charset="0"/>
              </a:rPr>
              <a:t>Overleg met zorgteam</a:t>
            </a:r>
          </a:p>
          <a:p>
            <a:pPr marL="457200" indent="-457200">
              <a:buFont typeface="Arial" panose="020B0604020202020204" pitchFamily="34" charset="0"/>
              <a:buChar char="•"/>
            </a:pPr>
            <a:r>
              <a:rPr lang="nl-NL" sz="2800" dirty="0">
                <a:solidFill>
                  <a:schemeClr val="tx1">
                    <a:lumMod val="65000"/>
                    <a:lumOff val="35000"/>
                  </a:schemeClr>
                </a:solidFill>
                <a:latin typeface="Trebuchet MS" panose="020B0603020202020204" pitchFamily="34" charset="0"/>
              </a:rPr>
              <a:t>Coördinatie absentie en verlof</a:t>
            </a:r>
          </a:p>
          <a:p>
            <a:endParaRPr lang="nl-NL" sz="2800" b="1" dirty="0">
              <a:solidFill>
                <a:schemeClr val="tx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307178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425494" y="260648"/>
            <a:ext cx="5010602" cy="1008112"/>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l" defTabSz="914400" rtl="0" eaLnBrk="1" fontAlgn="auto" latinLnBrk="0" hangingPunct="1">
              <a:lnSpc>
                <a:spcPct val="100000"/>
              </a:lnSpc>
              <a:spcBef>
                <a:spcPct val="0"/>
              </a:spcBef>
              <a:spcAft>
                <a:spcPts val="0"/>
              </a:spcAft>
              <a:buClr>
                <a:srgbClr val="F14124">
                  <a:lumMod val="75000"/>
                </a:srgbClr>
              </a:buClr>
              <a:buSzPct val="128000"/>
              <a:buNone/>
              <a:tabLst/>
              <a:defRPr/>
            </a:pPr>
            <a:r>
              <a:rPr kumimoji="0" lang="nl-NL" sz="48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rPr>
              <a:t>Absenties </a:t>
            </a:r>
            <a:br>
              <a:rPr kumimoji="0" lang="nl-NL" sz="48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rPr>
            </a:br>
            <a:endParaRPr kumimoji="0" lang="nl-NL" sz="48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ndParaRPr>
          </a:p>
        </p:txBody>
      </p:sp>
      <p:sp>
        <p:nvSpPr>
          <p:cNvPr id="4" name="Tekstvak 3"/>
          <p:cNvSpPr txBox="1"/>
          <p:nvPr/>
        </p:nvSpPr>
        <p:spPr>
          <a:xfrm>
            <a:off x="446773" y="1196752"/>
            <a:ext cx="8238362" cy="5416868"/>
          </a:xfrm>
          <a:prstGeom prst="rect">
            <a:avLst/>
          </a:prstGeom>
          <a:noFill/>
        </p:spPr>
        <p:txBody>
          <a:bodyPr wrap="square" rtlCol="0">
            <a:spAutoFit/>
          </a:bodyPr>
          <a:lstStyle/>
          <a:p>
            <a:pPr marL="571500" indent="-571500">
              <a:buFont typeface="Arial" panose="020B0604020202020204" pitchFamily="34" charset="0"/>
              <a:buChar char="•"/>
            </a:pPr>
            <a:r>
              <a:rPr lang="nl-NL" sz="2600" u="sng" dirty="0">
                <a:latin typeface="Trebuchet MS" panose="020B0603020202020204" pitchFamily="34" charset="0"/>
              </a:rPr>
              <a:t>Ziekte</a:t>
            </a:r>
            <a:r>
              <a:rPr lang="nl-NL" sz="2600" dirty="0">
                <a:latin typeface="Trebuchet MS" panose="020B0603020202020204" pitchFamily="34" charset="0"/>
              </a:rPr>
              <a:t>:</a:t>
            </a:r>
          </a:p>
          <a:p>
            <a:pPr marL="914400" lvl="1" indent="-457200">
              <a:buFont typeface="Arial" panose="020B0604020202020204" pitchFamily="34" charset="0"/>
              <a:buChar char="•"/>
            </a:pPr>
            <a:r>
              <a:rPr lang="nl-NL" sz="2600" dirty="0">
                <a:latin typeface="Trebuchet MS" panose="020B0603020202020204" pitchFamily="34" charset="0"/>
              </a:rPr>
              <a:t>Vóór het eerste lesuur telefonisch melden </a:t>
            </a:r>
          </a:p>
          <a:p>
            <a:pPr marL="914400" lvl="1" indent="-457200">
              <a:buFont typeface="Arial" panose="020B0604020202020204" pitchFamily="34" charset="0"/>
              <a:buChar char="•"/>
            </a:pPr>
            <a:r>
              <a:rPr lang="nl-NL" sz="2600" dirty="0">
                <a:latin typeface="Trebuchet MS" panose="020B0603020202020204" pitchFamily="34" charset="0"/>
              </a:rPr>
              <a:t>“Gele kaart” ondertekend door ouders inleveren bij receptie </a:t>
            </a:r>
            <a:r>
              <a:rPr lang="nl-NL" sz="2600" i="1" u="sng" dirty="0">
                <a:latin typeface="Trebuchet MS" panose="020B0603020202020204" pitchFamily="34" charset="0"/>
              </a:rPr>
              <a:t>direct</a:t>
            </a:r>
            <a:r>
              <a:rPr lang="nl-NL" sz="2600" dirty="0">
                <a:latin typeface="Trebuchet MS" panose="020B0603020202020204" pitchFamily="34" charset="0"/>
              </a:rPr>
              <a:t> bij terugkeer</a:t>
            </a:r>
          </a:p>
          <a:p>
            <a:pPr marL="914400" lvl="1" indent="-457200">
              <a:buFont typeface="Arial" panose="020B0604020202020204" pitchFamily="34" charset="0"/>
              <a:buChar char="•"/>
            </a:pPr>
            <a:endParaRPr lang="nl-NL" sz="2600" dirty="0">
              <a:latin typeface="Trebuchet MS" panose="020B0603020202020204" pitchFamily="34" charset="0"/>
            </a:endParaRPr>
          </a:p>
          <a:p>
            <a:pPr marL="571500" indent="-571500">
              <a:buFont typeface="Arial" panose="020B0604020202020204" pitchFamily="34" charset="0"/>
              <a:buChar char="•"/>
            </a:pPr>
            <a:endParaRPr lang="nl-NL" sz="2600" b="1" i="1" dirty="0">
              <a:latin typeface="Trebuchet MS" panose="020B0603020202020204" pitchFamily="34" charset="0"/>
            </a:endParaRPr>
          </a:p>
          <a:p>
            <a:pPr marL="571500" indent="-571500">
              <a:buFont typeface="Arial" panose="020B0604020202020204" pitchFamily="34" charset="0"/>
              <a:buChar char="•"/>
            </a:pPr>
            <a:endParaRPr lang="nl-NL" sz="2600" b="1" i="1" dirty="0">
              <a:latin typeface="Trebuchet MS" panose="020B0603020202020204" pitchFamily="34" charset="0"/>
            </a:endParaRPr>
          </a:p>
          <a:p>
            <a:pPr marL="571500" indent="-571500">
              <a:buFont typeface="Arial" panose="020B0604020202020204" pitchFamily="34" charset="0"/>
              <a:buChar char="•"/>
            </a:pPr>
            <a:endParaRPr lang="nl-NL" sz="2600" b="1" i="1" dirty="0">
              <a:latin typeface="Trebuchet MS" panose="020B0603020202020204" pitchFamily="34" charset="0"/>
            </a:endParaRPr>
          </a:p>
          <a:p>
            <a:pPr marL="571500" indent="-571500">
              <a:buFont typeface="Arial" panose="020B0604020202020204" pitchFamily="34" charset="0"/>
              <a:buChar char="•"/>
            </a:pPr>
            <a:endParaRPr lang="nl-NL" sz="2600" b="1" i="1" dirty="0">
              <a:latin typeface="Trebuchet MS" panose="020B0603020202020204" pitchFamily="34" charset="0"/>
            </a:endParaRPr>
          </a:p>
          <a:p>
            <a:pPr marL="571500" indent="-571500">
              <a:buFont typeface="Arial" panose="020B0604020202020204" pitchFamily="34" charset="0"/>
              <a:buChar char="•"/>
            </a:pPr>
            <a:endParaRPr lang="nl-NL" sz="2600" b="1" i="1" dirty="0">
              <a:latin typeface="Trebuchet MS" panose="020B0603020202020204" pitchFamily="34" charset="0"/>
            </a:endParaRPr>
          </a:p>
          <a:p>
            <a:pPr lvl="1"/>
            <a:endParaRPr lang="nl-NL" sz="2600" b="1" i="1" dirty="0">
              <a:latin typeface="Trebuchet MS" panose="020B0603020202020204" pitchFamily="34" charset="0"/>
            </a:endParaRPr>
          </a:p>
          <a:p>
            <a:pPr marL="800100" lvl="1" indent="-342900">
              <a:buFont typeface="Arial" panose="020B0604020202020204" pitchFamily="34" charset="0"/>
              <a:buChar char="•"/>
            </a:pPr>
            <a:r>
              <a:rPr lang="nl-NL" sz="2000" b="1" i="1" dirty="0">
                <a:latin typeface="Trebuchet MS" panose="020B0603020202020204" pitchFamily="34" charset="0"/>
              </a:rPr>
              <a:t>Afspraken ziekte bij S.E. </a:t>
            </a:r>
            <a:br>
              <a:rPr lang="nl-NL" sz="2000" b="1" i="1" dirty="0">
                <a:latin typeface="Trebuchet MS" panose="020B0603020202020204" pitchFamily="34" charset="0"/>
              </a:rPr>
            </a:br>
            <a:r>
              <a:rPr lang="nl-NL" sz="2000" i="1" dirty="0">
                <a:latin typeface="Trebuchet MS" panose="020B0603020202020204" pitchFamily="34" charset="0"/>
              </a:rPr>
              <a:t>Vóór de toets melden, verdere regelingen zie het PTA (altijd voucher inleveren)</a:t>
            </a:r>
          </a:p>
        </p:txBody>
      </p:sp>
      <p:pic>
        <p:nvPicPr>
          <p:cNvPr id="2050" name="Picture 2" descr="https://attachment.outlook.office.net/owa/jaegers.w@2college.nl/service.svc/s/GetFileAttachment?id=AAMkAGMyYmU0YzhhLWY1YmEtNDMyNy1hZjc2LTZmNzI3NzdlNDA1MQBGAAAAAAAZH1IpjbpjQKerwGszXcR%2BBwDdgvbcCb3OTII%2Bd4BWkBT%2FAAAAAAEMAADdgvbcCb3OTII%2Bd4BWkBT%2FAAEi0GWeAAABEgAQADAwdKfh%2Fr9Ipoh%2FrcZ%2BXx8%3D&amp;X-OWA-CANARY=f0Fa6o7FtkKLgfbqMREvW0BNWIqbHNYYr2t22YTyeIiGzUp9AYsaOPY5AF0oEyO2TJ_tr-Erta4.&amp;token=eyJhbGciOiJSUzI1NiIsImtpZCI6IjA2MDBGOUY2NzQ2MjA3MzdFNzM0MDRFMjg3QzQ1QTgxOENCN0NFQjgiLCJ4NXQiOiJCZ0Q1OW5SaUJ6Zm5OQVRpaDhSYWdZeTN6cmciLCJ0eXAiOiJKV1QifQ.eyJ2ZXIiOiJFeGNoYW5nZS5DYWxsYmFjay5WMSIsImFwcGN0eHNlbmRlciI6Ik93YURvd25sb2FkQDllOTAwMmFhLWU1MGUtNDRiOC1iYjdhLTAyMWQyMTE5ODAyNCIsImFwcGN0eCI6IntcIm1zZXhjaHByb3RcIjpcIm93YVwiLFwicHJpbWFyeXNpZFwiOlwiUy0xLTUtMjEtMTg2NzE3OTMzMy0xMjk1NDYwMzUxLTM5NDc0MjE1MjEtNDA2MTUzNVwiLFwicHVpZFwiOlwiMTE1Mzk3NzAyNTM5ODg0MzgyM1wiLFwib2lkXCI6XCIxNjMzYTQyNi0zMjc0LTRkMjYtYmY4Yy0yZDg2MjE1ZWE2OGRcIixcInNjb3BlXCI6XCJPd2FEb3dubG9hZFwifSIsIm5iZiI6MTUzNzE4ODMwNiwiZXhwIjoxNTM3MTg4OTA2LCJpc3MiOiIwMDAwMDAwMi0wMDAwLTBmZjEtY2UwMC0wMDAwMDAwMDAwMDBAOWU5MDAyYWEtZTUwZS00NGI4LWJiN2EtMDIxZDIxMTk4MDI0IiwiYXVkIjoiMDAwMDAwMDItMDAwMC0wZmYxLWNlMDAtMDAwMDAwMDAwMDAwL2F0dGFjaG1lbnQub3V0bG9vay5vZmZpY2UubmV0QDllOTAwMmFhLWU1MGUtNDRiOC1iYjdhLTAyMWQyMTE5ODAyNCJ9.A6XUNxGJj5f0Om-VrKeQcHMeP-6oLk2pXpEDWWDMLmygrtE-uZT0uBmmaGZLovY1NcXXvCJVvs5TFJYr0yHTODQEijDRUvWav4U3OmAh1OdTs4nEFsELjq_8Ge0HqHzKsImWdA4rkkrL5RWd8jKklypTbTtkPqsRIS-AxhCKCL-6NLvDFMs29xaPGTOW5XMalG8KolXvOKBntPJvehDWribuk0H5hdrWuBwZvgDOrfIAwRMzulq_jPintju-UAUF_itZEHN0Kx2dvHDlWWFWFn9avG3NjV9QCSwyxKlWuaA0HWZ1R_98vrlpGDLexvvK9E0UfpXiIrbCuEhIlbKcYg&amp;owa=outlook.office.com&amp;isImagePreview=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996952"/>
            <a:ext cx="3257585" cy="234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2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425494" y="260648"/>
            <a:ext cx="5010602" cy="1008112"/>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l" defTabSz="914400" rtl="0" eaLnBrk="1" fontAlgn="auto" latinLnBrk="0" hangingPunct="1">
              <a:lnSpc>
                <a:spcPct val="100000"/>
              </a:lnSpc>
              <a:spcBef>
                <a:spcPct val="0"/>
              </a:spcBef>
              <a:spcAft>
                <a:spcPts val="0"/>
              </a:spcAft>
              <a:buClr>
                <a:srgbClr val="F14124">
                  <a:lumMod val="75000"/>
                </a:srgbClr>
              </a:buClr>
              <a:buSzPct val="128000"/>
              <a:buNone/>
              <a:tabLst/>
              <a:defRPr/>
            </a:pPr>
            <a:r>
              <a:rPr kumimoji="0" lang="nl-NL" sz="48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rPr>
              <a:t>Absenties </a:t>
            </a:r>
            <a:br>
              <a:rPr kumimoji="0" lang="nl-NL" sz="48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rPr>
            </a:br>
            <a:endParaRPr kumimoji="0" lang="nl-NL" sz="48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ndParaRPr>
          </a:p>
        </p:txBody>
      </p:sp>
      <p:sp>
        <p:nvSpPr>
          <p:cNvPr id="4" name="Tekstvak 3"/>
          <p:cNvSpPr txBox="1"/>
          <p:nvPr/>
        </p:nvSpPr>
        <p:spPr>
          <a:xfrm>
            <a:off x="446773" y="1196752"/>
            <a:ext cx="8238362" cy="4801314"/>
          </a:xfrm>
          <a:prstGeom prst="rect">
            <a:avLst/>
          </a:prstGeom>
          <a:noFill/>
        </p:spPr>
        <p:txBody>
          <a:bodyPr wrap="square" rtlCol="0">
            <a:spAutoFit/>
          </a:bodyPr>
          <a:lstStyle/>
          <a:p>
            <a:pPr marL="571500" indent="-571500">
              <a:buFont typeface="Arial" panose="020B0604020202020204" pitchFamily="34" charset="0"/>
              <a:buChar char="•"/>
            </a:pPr>
            <a:r>
              <a:rPr lang="nl-NL" sz="2600" u="sng" dirty="0">
                <a:latin typeface="Trebuchet MS" panose="020B0603020202020204" pitchFamily="34" charset="0"/>
              </a:rPr>
              <a:t>Verlof</a:t>
            </a:r>
            <a:r>
              <a:rPr lang="nl-NL" sz="2600" b="1" dirty="0">
                <a:latin typeface="Trebuchet MS" panose="020B0603020202020204" pitchFamily="34" charset="0"/>
              </a:rPr>
              <a:t>: </a:t>
            </a:r>
            <a:r>
              <a:rPr lang="nl-NL" sz="2600" i="1" dirty="0">
                <a:latin typeface="Trebuchet MS" panose="020B0603020202020204" pitchFamily="34" charset="0"/>
              </a:rPr>
              <a:t>(tandarts, dokter, etc.)</a:t>
            </a:r>
          </a:p>
          <a:p>
            <a:pPr marL="571500" indent="-571500">
              <a:buFont typeface="Arial" panose="020B0604020202020204" pitchFamily="34" charset="0"/>
              <a:buChar char="•"/>
            </a:pPr>
            <a:endParaRPr lang="nl-NL" sz="2600" b="1" i="1" dirty="0">
              <a:latin typeface="Trebuchet MS" panose="020B0603020202020204" pitchFamily="34" charset="0"/>
            </a:endParaRPr>
          </a:p>
          <a:p>
            <a:pPr marL="914400" lvl="1" indent="-457200">
              <a:buFont typeface="Arial" panose="020B0604020202020204" pitchFamily="34" charset="0"/>
              <a:buChar char="•"/>
            </a:pPr>
            <a:r>
              <a:rPr lang="nl-NL" sz="2600" i="1" u="sng" dirty="0">
                <a:latin typeface="Trebuchet MS" panose="020B0603020202020204" pitchFamily="34" charset="0"/>
              </a:rPr>
              <a:t>Vooraf</a:t>
            </a:r>
            <a:r>
              <a:rPr lang="nl-NL" sz="2600" dirty="0">
                <a:latin typeface="Trebuchet MS" panose="020B0603020202020204" pitchFamily="34" charset="0"/>
              </a:rPr>
              <a:t> “gele kaart” ondertekend door ouders laten goedkeuren bij </a:t>
            </a:r>
            <a:r>
              <a:rPr lang="nl-NL" sz="2600" dirty="0" err="1">
                <a:latin typeface="Trebuchet MS" panose="020B0603020202020204" pitchFamily="34" charset="0"/>
              </a:rPr>
              <a:t>leerlingcoördinator</a:t>
            </a:r>
            <a:endParaRPr lang="nl-NL" sz="2600" dirty="0">
              <a:latin typeface="Trebuchet MS" panose="020B0603020202020204" pitchFamily="34" charset="0"/>
            </a:endParaRPr>
          </a:p>
          <a:p>
            <a:pPr marL="914400" lvl="1" indent="-457200">
              <a:buFont typeface="Arial" panose="020B0604020202020204" pitchFamily="34" charset="0"/>
              <a:buChar char="•"/>
            </a:pPr>
            <a:endParaRPr lang="nl-NL" sz="2600" i="1" dirty="0">
              <a:latin typeface="Trebuchet MS" panose="020B0603020202020204" pitchFamily="34" charset="0"/>
            </a:endParaRPr>
          </a:p>
          <a:p>
            <a:pPr marL="914400" lvl="1" indent="-457200">
              <a:buFont typeface="Arial" panose="020B0604020202020204" pitchFamily="34" charset="0"/>
              <a:buChar char="•"/>
            </a:pPr>
            <a:endParaRPr lang="nl-NL" sz="2600" i="1" dirty="0">
              <a:latin typeface="Trebuchet MS" panose="020B0603020202020204" pitchFamily="34" charset="0"/>
            </a:endParaRPr>
          </a:p>
          <a:p>
            <a:pPr marL="914400" lvl="1" indent="-457200">
              <a:buFont typeface="Arial" panose="020B0604020202020204" pitchFamily="34" charset="0"/>
              <a:buChar char="•"/>
            </a:pPr>
            <a:endParaRPr lang="nl-NL" sz="2600" i="1" dirty="0">
              <a:latin typeface="Trebuchet MS" panose="020B0603020202020204" pitchFamily="34" charset="0"/>
            </a:endParaRPr>
          </a:p>
          <a:p>
            <a:pPr marL="914400" lvl="1" indent="-457200">
              <a:buFont typeface="Arial" panose="020B0604020202020204" pitchFamily="34" charset="0"/>
              <a:buChar char="•"/>
            </a:pPr>
            <a:endParaRPr lang="nl-NL" sz="2600" i="1" dirty="0">
              <a:latin typeface="Trebuchet MS" panose="020B0603020202020204" pitchFamily="34" charset="0"/>
            </a:endParaRPr>
          </a:p>
          <a:p>
            <a:pPr marL="914400" lvl="1" indent="-457200">
              <a:buFont typeface="Arial" panose="020B0604020202020204" pitchFamily="34" charset="0"/>
              <a:buChar char="•"/>
            </a:pPr>
            <a:endParaRPr lang="nl-NL" sz="2600" i="1" dirty="0">
              <a:latin typeface="Trebuchet MS" panose="020B0603020202020204" pitchFamily="34" charset="0"/>
            </a:endParaRPr>
          </a:p>
          <a:p>
            <a:pPr marL="914400" lvl="1" indent="-457200">
              <a:buFont typeface="Arial" panose="020B0604020202020204" pitchFamily="34" charset="0"/>
              <a:buChar char="•"/>
            </a:pPr>
            <a:endParaRPr lang="nl-NL" sz="2600" i="1" dirty="0">
              <a:latin typeface="Trebuchet MS" panose="020B0603020202020204" pitchFamily="34" charset="0"/>
            </a:endParaRPr>
          </a:p>
          <a:p>
            <a:pPr marL="914400" lvl="1" indent="-457200">
              <a:buFont typeface="Arial" panose="020B0604020202020204" pitchFamily="34" charset="0"/>
              <a:buChar char="•"/>
            </a:pPr>
            <a:endParaRPr lang="nl-NL" sz="2600" i="1" dirty="0">
              <a:latin typeface="Trebuchet MS" panose="020B0603020202020204" pitchFamily="34" charset="0"/>
            </a:endParaRPr>
          </a:p>
          <a:p>
            <a:pPr marL="914400" lvl="1" indent="-457200">
              <a:buFont typeface="Arial" panose="020B0604020202020204" pitchFamily="34" charset="0"/>
              <a:buChar char="•"/>
            </a:pPr>
            <a:r>
              <a:rPr lang="nl-NL" sz="2000" b="1" i="1" dirty="0">
                <a:latin typeface="Trebuchet MS" panose="020B0603020202020204" pitchFamily="34" charset="0"/>
              </a:rPr>
              <a:t>Achteraf</a:t>
            </a:r>
            <a:r>
              <a:rPr lang="nl-NL" sz="2000" i="1" dirty="0">
                <a:latin typeface="Trebuchet MS" panose="020B0603020202020204" pitchFamily="34" charset="0"/>
              </a:rPr>
              <a:t> wordt er nooit verlof toegekend </a:t>
            </a:r>
          </a:p>
        </p:txBody>
      </p:sp>
      <p:pic>
        <p:nvPicPr>
          <p:cNvPr id="1026" name="Picture 2" descr="https://attachment.outlook.office.net/owa/jaegers.w@2college.nl/service.svc/s/GetFileAttachment?id=AQMkAGMyYmU0YzhhLWY1YmEtNDMyNy1hZjc2LTZmNzI3NwFlNDA1MQBGAAADGR9SKY26Y0Cnq8BrM13EfgcA3YL23Am9zkyCPneAVpAU%2FwAAAgEMAAAA3YL23Am9zkyCPneAVpAU%2FwABItBlngAAAAESABAAqKeOxr8OWEG0uchznxBZHg%3D%3D&amp;X-OWA-CANARY=f0Fa6o7FtkKLgfbqMREvW0BNWIqbHNYYr2t22YTyeIiGzUp9AYsaOPY5AF0oEyO2TJ_tr-Erta4.&amp;token=eyJhbGciOiJSUzI1NiIsImtpZCI6IjA2MDBGOUY2NzQ2MjA3MzdFNzM0MDRFMjg3QzQ1QTgxOENCN0NFQjgiLCJ4NXQiOiJCZ0Q1OW5SaUJ6Zm5OQVRpaDhSYWdZeTN6cmciLCJ0eXAiOiJKV1QifQ.eyJ2ZXIiOiJFeGNoYW5nZS5DYWxsYmFjay5WMSIsImFwcGN0eHNlbmRlciI6Ik93YURvd25sb2FkQDllOTAwMmFhLWU1MGUtNDRiOC1iYjdhLTAyMWQyMTE5ODAyNCIsImFwcGN0eCI6IntcIm1zZXhjaHByb3RcIjpcIm93YVwiLFwicHJpbWFyeXNpZFwiOlwiUy0xLTUtMjEtMTg2NzE3OTMzMy0xMjk1NDYwMzUxLTM5NDc0MjE1MjEtNDA2MTUzNVwiLFwicHVpZFwiOlwiMTE1Mzk3NzAyNTM5ODg0MzgyM1wiLFwib2lkXCI6XCIxNjMzYTQyNi0zMjc0LTRkMjYtYmY4Yy0yZDg2MjE1ZWE2OGRcIixcInNjb3BlXCI6XCJPd2FEb3dubG9hZFwifSIsIm5iZiI6MTUzNzE4ODMwNiwiZXhwIjoxNTM3MTg4OTA2LCJpc3MiOiIwMDAwMDAwMi0wMDAwLTBmZjEtY2UwMC0wMDAwMDAwMDAwMDBAOWU5MDAyYWEtZTUwZS00NGI4LWJiN2EtMDIxZDIxMTk4MDI0IiwiYXVkIjoiMDAwMDAwMDItMDAwMC0wZmYxLWNlMDAtMDAwMDAwMDAwMDAwL2F0dGFjaG1lbnQub3V0bG9vay5vZmZpY2UubmV0QDllOTAwMmFhLWU1MGUtNDRiOC1iYjdhLTAyMWQyMTE5ODAyNCJ9.A6XUNxGJj5f0Om-VrKeQcHMeP-6oLk2pXpEDWWDMLmygrtE-uZT0uBmmaGZLovY1NcXXvCJVvs5TFJYr0yHTODQEijDRUvWav4U3OmAh1OdTs4nEFsELjq_8Ge0HqHzKsImWdA4rkkrL5RWd8jKklypTbTtkPqsRIS-AxhCKCL-6NLvDFMs29xaPGTOW5XMalG8KolXvOKBntPJvehDWribuk0H5hdrWuBwZvgDOrfIAwRMzulq_jPintju-UAUF_itZEHN0Kx2dvHDlWWFWFn9avG3NjV9QCSwyxKlWuaA0HWZ1R_98vrlpGDLexvvK9E0UfpXiIrbCuEhIlbKcYg&amp;owa=outlook.office.com&amp;isImagePreview=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996952"/>
            <a:ext cx="3346112" cy="242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35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539552" y="404664"/>
            <a:ext cx="4752528"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76" indent="0" defTabSz="914378">
              <a:buClr>
                <a:srgbClr val="F14124">
                  <a:lumMod val="75000"/>
                </a:srgbClr>
              </a:buClr>
              <a:buNone/>
              <a:defRPr/>
            </a:pPr>
            <a:r>
              <a:rPr lang="nl-NL" sz="4800" dirty="0">
                <a:gradFill>
                  <a:gsLst>
                    <a:gs pos="0">
                      <a:sysClr val="windowText" lastClr="000000"/>
                    </a:gs>
                    <a:gs pos="40000">
                      <a:sysClr val="windowText" lastClr="000000">
                        <a:lumMod val="75000"/>
                        <a:lumOff val="25000"/>
                      </a:sysClr>
                    </a:gs>
                    <a:gs pos="100000">
                      <a:srgbClr val="212745">
                        <a:alpha val="65000"/>
                      </a:srgbClr>
                    </a:gs>
                  </a:gsLst>
                  <a:lin ang="5400000" scaled="0"/>
                </a:gradFill>
                <a:latin typeface="Trebuchet MS"/>
              </a:rPr>
              <a:t>Rol coach</a:t>
            </a:r>
          </a:p>
        </p:txBody>
      </p:sp>
      <p:sp>
        <p:nvSpPr>
          <p:cNvPr id="5" name="Tekstvak 5">
            <a:extLst>
              <a:ext uri="{FF2B5EF4-FFF2-40B4-BE49-F238E27FC236}">
                <a16:creationId xmlns:a16="http://schemas.microsoft.com/office/drawing/2014/main" id="{E877C60E-081C-4C1A-8505-DA3E62D6F0B3}"/>
              </a:ext>
            </a:extLst>
          </p:cNvPr>
          <p:cNvSpPr txBox="1"/>
          <p:nvPr/>
        </p:nvSpPr>
        <p:spPr>
          <a:xfrm>
            <a:off x="755576" y="1628800"/>
            <a:ext cx="7344816" cy="4401205"/>
          </a:xfrm>
          <a:prstGeom prst="rect">
            <a:avLst/>
          </a:prstGeom>
          <a:noFill/>
        </p:spPr>
        <p:txBody>
          <a:bodyPr wrap="square" rtlCol="0">
            <a:spAutoFit/>
          </a:bodyPr>
          <a:lstStyle/>
          <a:p>
            <a:pPr marL="571500" indent="-571500">
              <a:buFont typeface="Arial" panose="020B0604020202020204" pitchFamily="34" charset="0"/>
              <a:buChar char="•"/>
            </a:pPr>
            <a:r>
              <a:rPr lang="nl-NL" sz="2800" dirty="0">
                <a:latin typeface="Trebuchet MS" panose="020B0603020202020204" pitchFamily="34" charset="0"/>
              </a:rPr>
              <a:t>Schakel tussen ouder – kind- school</a:t>
            </a:r>
          </a:p>
          <a:p>
            <a:pPr marL="571500" indent="-571500">
              <a:buFont typeface="Arial" panose="020B0604020202020204" pitchFamily="34" charset="0"/>
              <a:buChar char="•"/>
            </a:pPr>
            <a:r>
              <a:rPr lang="nl-NL" sz="2800" dirty="0">
                <a:latin typeface="Trebuchet MS" panose="020B0603020202020204" pitchFamily="34" charset="0"/>
              </a:rPr>
              <a:t>1 uur in de week coachuur: algemene medelingen</a:t>
            </a:r>
          </a:p>
          <a:p>
            <a:pPr marL="571500" indent="-571500">
              <a:buFont typeface="Arial" panose="020B0604020202020204" pitchFamily="34" charset="0"/>
              <a:buChar char="•"/>
            </a:pPr>
            <a:r>
              <a:rPr lang="nl-NL" sz="2800" dirty="0">
                <a:latin typeface="Trebuchet MS" panose="020B0603020202020204" pitchFamily="34" charset="0"/>
              </a:rPr>
              <a:t>Elke twee weken coachgesprek 15 min.</a:t>
            </a:r>
          </a:p>
          <a:p>
            <a:pPr marL="1028700" lvl="1" indent="-571500">
              <a:buFont typeface="Arial" panose="020B0604020202020204" pitchFamily="34" charset="0"/>
              <a:buChar char="•"/>
            </a:pPr>
            <a:r>
              <a:rPr lang="nl-NL" sz="2800" dirty="0">
                <a:latin typeface="Trebuchet MS" panose="020B0603020202020204" pitchFamily="34" charset="0"/>
              </a:rPr>
              <a:t>Persoonlijke begeleiding bij studie en LOB (loopbaanoriëntatie)</a:t>
            </a:r>
          </a:p>
          <a:p>
            <a:pPr marL="1028700" lvl="1" indent="-571500">
              <a:buFont typeface="Arial" panose="020B0604020202020204" pitchFamily="34" charset="0"/>
              <a:buChar char="•"/>
            </a:pPr>
            <a:r>
              <a:rPr lang="nl-NL" sz="2800" dirty="0">
                <a:latin typeface="Trebuchet MS" panose="020B0603020202020204" pitchFamily="34" charset="0"/>
              </a:rPr>
              <a:t>CobbenhagenVaardigheden + Plusdocument</a:t>
            </a:r>
          </a:p>
          <a:p>
            <a:endParaRPr lang="nl-NL" sz="2800" dirty="0">
              <a:latin typeface="Trebuchet MS" panose="020B0603020202020204" pitchFamily="34" charset="0"/>
            </a:endParaRPr>
          </a:p>
          <a:p>
            <a:endParaRPr lang="nl-NL" sz="2800" b="1" dirty="0">
              <a:latin typeface="Trebuchet MS" panose="020B0603020202020204" pitchFamily="34" charset="0"/>
            </a:endParaRPr>
          </a:p>
        </p:txBody>
      </p:sp>
    </p:spTree>
    <p:extLst>
      <p:ext uri="{BB962C8B-B14F-4D97-AF65-F5344CB8AC3E}">
        <p14:creationId xmlns:p14="http://schemas.microsoft.com/office/powerpoint/2010/main" val="209989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CC-E-DAT-01\Administratieve_Documenten$\Centraal\Uitwisselmap\Huisstijl\Achtergronden\PowerPoint_2011 (16x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17"/>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a:xfrm>
            <a:off x="539552" y="404664"/>
            <a:ext cx="7772400" cy="114300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76" marR="0" lvl="0" indent="0" algn="l" defTabSz="914378"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nl-NL" sz="48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Plusdocument/CV </a:t>
            </a:r>
          </a:p>
        </p:txBody>
      </p:sp>
      <p:sp>
        <p:nvSpPr>
          <p:cNvPr id="4" name="Tekstvak 3"/>
          <p:cNvSpPr txBox="1"/>
          <p:nvPr/>
        </p:nvSpPr>
        <p:spPr>
          <a:xfrm>
            <a:off x="539552" y="1709133"/>
            <a:ext cx="7272808" cy="3693319"/>
          </a:xfrm>
          <a:prstGeom prst="rect">
            <a:avLst/>
          </a:prstGeom>
          <a:noFill/>
        </p:spPr>
        <p:txBody>
          <a:bodyPr wrap="square" rtlCol="0">
            <a:spAutoFit/>
          </a:bodyPr>
          <a:lstStyle/>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Cobbenhagen Vaardigheden: 21</a:t>
            </a:r>
            <a:r>
              <a:rPr kumimoji="0" lang="nl-NL" sz="2600" b="0" i="0" u="none" strike="noStrike" kern="1200" cap="none" spc="0" normalizeH="0" baseline="30000" noProof="0" dirty="0">
                <a:ln>
                  <a:noFill/>
                </a:ln>
                <a:solidFill>
                  <a:prstClr val="black"/>
                </a:solidFill>
                <a:effectLst/>
                <a:uLnTx/>
                <a:uFillTx/>
                <a:latin typeface="Trebuchet MS" panose="020B0603020202020204" pitchFamily="34" charset="0"/>
                <a:ea typeface="+mn-ea"/>
                <a:cs typeface="+mn-cs"/>
              </a:rPr>
              <a:t>e</a:t>
            </a:r>
            <a:r>
              <a:rPr kumimoji="0" lang="nl-NL" sz="2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eeuwse vaardigheden</a:t>
            </a: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Wat wil je? Wat kun je?</a:t>
            </a: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Coachgesprekken</a:t>
            </a: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Keuze uit 6 activiteiten voor Plusdocument: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 aantonen vaardigheden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 buitenlesactiviteiten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 buitenschoolse zaken</a:t>
            </a: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36387888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9A80A43F37F941893389E35C4A0C4D" ma:contentTypeVersion="2" ma:contentTypeDescription="Een nieuw document maken." ma:contentTypeScope="" ma:versionID="cae4ed1142e24e52e3bd03d22f687cda">
  <xsd:schema xmlns:xsd="http://www.w3.org/2001/XMLSchema" xmlns:xs="http://www.w3.org/2001/XMLSchema" xmlns:p="http://schemas.microsoft.com/office/2006/metadata/properties" xmlns:ns2="854a08bc-d279-48ab-a925-e969772cf337" targetNamespace="http://schemas.microsoft.com/office/2006/metadata/properties" ma:root="true" ma:fieldsID="bb31832f70ef7e88e50f49d740940ad7" ns2:_="">
    <xsd:import namespace="854a08bc-d279-48ab-a925-e969772cf33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a08bc-d279-48ab-a925-e969772cf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306DC8-0499-4FF5-BFE3-215933AE6150}">
  <ds:schemaRefs>
    <ds:schemaRef ds:uri="http://purl.org/dc/dcmitype/"/>
    <ds:schemaRef ds:uri="http://schemas.microsoft.com/office/infopath/2007/PartnerControls"/>
    <ds:schemaRef ds:uri="854a08bc-d279-48ab-a925-e969772cf337"/>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8A13384-8AE9-4B99-B056-CAB132D3BC0E}">
  <ds:schemaRefs>
    <ds:schemaRef ds:uri="http://schemas.microsoft.com/sharepoint/v3/contenttype/forms"/>
  </ds:schemaRefs>
</ds:datastoreItem>
</file>

<file path=customXml/itemProps3.xml><?xml version="1.0" encoding="utf-8"?>
<ds:datastoreItem xmlns:ds="http://schemas.openxmlformats.org/officeDocument/2006/customXml" ds:itemID="{B20F2D3F-9276-4107-BB54-F9C4DB92D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a08bc-d279-48ab-a925-e969772cf3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1550</TotalTime>
  <Words>795</Words>
  <Application>Microsoft Office PowerPoint</Application>
  <PresentationFormat>Diavoorstelling (4:3)</PresentationFormat>
  <Paragraphs>302</Paragraphs>
  <Slides>35</Slides>
  <Notes>9</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35</vt:i4>
      </vt:variant>
    </vt:vector>
  </HeadingPairs>
  <TitlesOfParts>
    <vt:vector size="44" baseType="lpstr">
      <vt:lpstr>Arial</vt:lpstr>
      <vt:lpstr>Calibri</vt:lpstr>
      <vt:lpstr>Georgia</vt:lpstr>
      <vt:lpstr>Times New Roman</vt:lpstr>
      <vt:lpstr>Trebuchet MS</vt:lpstr>
      <vt:lpstr>Verdana</vt:lpstr>
      <vt:lpstr>Kantoorthema</vt:lpstr>
      <vt:lpstr>Office-thema</vt:lpstr>
      <vt:lpstr>1_Office-thema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Je vervolgstudie</vt:lpstr>
      <vt:lpstr>Opleidingen met aanvullende eisen</vt:lpstr>
      <vt:lpstr>Numeris fixus opleidingen</vt:lpstr>
      <vt:lpstr>Overige opleidingen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Willms, (Raymond)</dc:creator>
  <cp:lastModifiedBy>Sanne Rekveld</cp:lastModifiedBy>
  <cp:revision>110</cp:revision>
  <cp:lastPrinted>2011-09-06T09:30:15Z</cp:lastPrinted>
  <dcterms:created xsi:type="dcterms:W3CDTF">2010-09-14T15:55:52Z</dcterms:created>
  <dcterms:modified xsi:type="dcterms:W3CDTF">2019-10-08T19:38:18Z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0x010100929A80A43F37F941893389E35C4A0C4D</vt:lpwstr>
  </property>
  <property fmtid="{D5CDD505-2E9C-101B-9397-08002B2CF9AE}" pid="3" name="Order">
    <vt:r8>56700</vt:r8>
  </property>
  <property fmtid="{D5CDD505-2E9C-101B-9397-08002B2CF9AE}" pid="4" name="SharedWithUsers">
    <vt:lpwstr>238;#Schippers, Steffie;#15;#Pelt, Adrienne van</vt:lpwstr>
  </property>
  <property fmtid="{D5CDD505-2E9C-101B-9397-08002B2CF9AE}" pid="5" name="ComplianceAssetId">
    <vt:lpwstr/>
  </property>
</Properties>
</file>