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sldIdLst>
    <p:sldId id="285" r:id="rId5"/>
    <p:sldId id="286" r:id="rId6"/>
    <p:sldId id="287" r:id="rId7"/>
    <p:sldId id="259" r:id="rId8"/>
    <p:sldId id="265" r:id="rId9"/>
    <p:sldId id="262" r:id="rId10"/>
    <p:sldId id="261" r:id="rId11"/>
    <p:sldId id="263" r:id="rId12"/>
    <p:sldId id="266" r:id="rId13"/>
    <p:sldId id="264" r:id="rId1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99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A7CBE8-A32E-4E77-BDF8-50DD16C7C60F}" v="15" dt="2025-09-29T15:02:51.748"/>
    <p1510:client id="{9CC143AD-2DCE-638E-70E5-5B86CDACDED4}" v="1447" dt="2025-09-28T19:46:06.390"/>
    <p1510:client id="{9F1CCE6F-FBBF-D825-F4A0-DED295FA2249}" v="73" dt="2025-09-28T20:20:39.260"/>
    <p1510:client id="{AD57EE22-41C9-402C-859E-4E662EE6DDF2}" v="197" dt="2025-09-29T10:27:47.834"/>
    <p1510:client id="{C15A8500-D53F-42B3-98A2-F14BEE6B1BB2}" v="12" dt="2025-09-29T09:59:11.250"/>
    <p1510:client id="{D9E5B628-6052-9759-AE1B-AD99A44C16F1}" v="12" dt="2025-09-28T20:09:17.955"/>
    <p1510:client id="{E02FF52D-A101-4D5F-8136-DC92291EBE22}" v="55" dt="2025-09-29T13:14:26.8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8" autoAdjust="0"/>
    <p:restoredTop sz="94694"/>
  </p:normalViewPr>
  <p:slideViewPr>
    <p:cSldViewPr snapToGrid="0" showGuides="1">
      <p:cViewPr varScale="1">
        <p:scale>
          <a:sx n="82" d="100"/>
          <a:sy n="82" d="100"/>
        </p:scale>
        <p:origin x="58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b Oomen" userId="S::oomen.j@2college.nl::76483c52-80f5-4a75-bf71-025def044c9e" providerId="AD" clId="Web-{E02FF52D-A101-4D5F-8136-DC92291EBE22}"/>
    <pc:docChg chg="modSld">
      <pc:chgData name="Job Oomen" userId="S::oomen.j@2college.nl::76483c52-80f5-4a75-bf71-025def044c9e" providerId="AD" clId="Web-{E02FF52D-A101-4D5F-8136-DC92291EBE22}" dt="2025-09-29T13:14:26.893" v="55" actId="20577"/>
      <pc:docMkLst>
        <pc:docMk/>
      </pc:docMkLst>
      <pc:sldChg chg="modSp">
        <pc:chgData name="Job Oomen" userId="S::oomen.j@2college.nl::76483c52-80f5-4a75-bf71-025def044c9e" providerId="AD" clId="Web-{E02FF52D-A101-4D5F-8136-DC92291EBE22}" dt="2025-09-29T13:14:26.893" v="55" actId="20577"/>
        <pc:sldMkLst>
          <pc:docMk/>
          <pc:sldMk cId="2469288112" sldId="286"/>
        </pc:sldMkLst>
        <pc:spChg chg="mod">
          <ac:chgData name="Job Oomen" userId="S::oomen.j@2college.nl::76483c52-80f5-4a75-bf71-025def044c9e" providerId="AD" clId="Web-{E02FF52D-A101-4D5F-8136-DC92291EBE22}" dt="2025-09-29T13:14:26.893" v="55" actId="20577"/>
          <ac:spMkLst>
            <pc:docMk/>
            <pc:sldMk cId="2469288112" sldId="286"/>
            <ac:spMk id="3" creationId="{2AAC7A78-3398-4C67-F8B0-66FE26268E88}"/>
          </ac:spMkLst>
        </pc:spChg>
      </pc:sldChg>
    </pc:docChg>
  </pc:docChgLst>
  <pc:docChgLst>
    <pc:chgData name="Job Oomen" userId="S::oomen.j@2college.nl::76483c52-80f5-4a75-bf71-025def044c9e" providerId="AD" clId="Web-{9BA7CBE8-A32E-4E77-BDF8-50DD16C7C60F}"/>
    <pc:docChg chg="addSld modSld">
      <pc:chgData name="Job Oomen" userId="S::oomen.j@2college.nl::76483c52-80f5-4a75-bf71-025def044c9e" providerId="AD" clId="Web-{9BA7CBE8-A32E-4E77-BDF8-50DD16C7C60F}" dt="2025-09-29T15:02:51.326" v="13" actId="20577"/>
      <pc:docMkLst>
        <pc:docMk/>
      </pc:docMkLst>
      <pc:sldChg chg="modSp">
        <pc:chgData name="Job Oomen" userId="S::oomen.j@2college.nl::76483c52-80f5-4a75-bf71-025def044c9e" providerId="AD" clId="Web-{9BA7CBE8-A32E-4E77-BDF8-50DD16C7C60F}" dt="2025-09-29T15:02:37.779" v="7" actId="20577"/>
        <pc:sldMkLst>
          <pc:docMk/>
          <pc:sldMk cId="3016872921" sldId="259"/>
        </pc:sldMkLst>
        <pc:spChg chg="mod">
          <ac:chgData name="Job Oomen" userId="S::oomen.j@2college.nl::76483c52-80f5-4a75-bf71-025def044c9e" providerId="AD" clId="Web-{9BA7CBE8-A32E-4E77-BDF8-50DD16C7C60F}" dt="2025-09-29T15:02:37.779" v="7" actId="20577"/>
          <ac:spMkLst>
            <pc:docMk/>
            <pc:sldMk cId="3016872921" sldId="259"/>
            <ac:spMk id="3" creationId="{79D382FB-A2E7-16C2-BE7F-E571B0B40691}"/>
          </ac:spMkLst>
        </pc:spChg>
      </pc:sldChg>
      <pc:sldChg chg="modSp add replId">
        <pc:chgData name="Job Oomen" userId="S::oomen.j@2college.nl::76483c52-80f5-4a75-bf71-025def044c9e" providerId="AD" clId="Web-{9BA7CBE8-A32E-4E77-BDF8-50DD16C7C60F}" dt="2025-09-29T15:02:51.326" v="13" actId="20577"/>
        <pc:sldMkLst>
          <pc:docMk/>
          <pc:sldMk cId="608352274" sldId="287"/>
        </pc:sldMkLst>
        <pc:spChg chg="mod">
          <ac:chgData name="Job Oomen" userId="S::oomen.j@2college.nl::76483c52-80f5-4a75-bf71-025def044c9e" providerId="AD" clId="Web-{9BA7CBE8-A32E-4E77-BDF8-50DD16C7C60F}" dt="2025-09-29T15:02:41.748" v="10" actId="20577"/>
          <ac:spMkLst>
            <pc:docMk/>
            <pc:sldMk cId="608352274" sldId="287"/>
            <ac:spMk id="3" creationId="{B012CBC9-D17A-BAC5-28E6-BC4F8907BE53}"/>
          </ac:spMkLst>
        </pc:spChg>
        <pc:spChg chg="mod">
          <ac:chgData name="Job Oomen" userId="S::oomen.j@2college.nl::76483c52-80f5-4a75-bf71-025def044c9e" providerId="AD" clId="Web-{9BA7CBE8-A32E-4E77-BDF8-50DD16C7C60F}" dt="2025-09-29T15:02:51.326" v="13" actId="20577"/>
          <ac:spMkLst>
            <pc:docMk/>
            <pc:sldMk cId="608352274" sldId="287"/>
            <ac:spMk id="8" creationId="{2FDC7F58-4FCC-CAA1-FCAF-147B42F6F5CD}"/>
          </ac:spMkLst>
        </pc:spChg>
      </pc:sldChg>
    </pc:docChg>
  </pc:docChgLst>
  <pc:docChgLst>
    <pc:chgData name="Job Oomen" userId="S::oomen.j@2college.nl::76483c52-80f5-4a75-bf71-025def044c9e" providerId="AD" clId="Web-{AD57EE22-41C9-402C-859E-4E662EE6DDF2}"/>
    <pc:docChg chg="addSld delSld modSld sldOrd">
      <pc:chgData name="Job Oomen" userId="S::oomen.j@2college.nl::76483c52-80f5-4a75-bf71-025def044c9e" providerId="AD" clId="Web-{AD57EE22-41C9-402C-859E-4E662EE6DDF2}" dt="2025-09-29T10:27:47.834" v="190" actId="20577"/>
      <pc:docMkLst>
        <pc:docMk/>
      </pc:docMkLst>
      <pc:sldChg chg="add del">
        <pc:chgData name="Job Oomen" userId="S::oomen.j@2college.nl::76483c52-80f5-4a75-bf71-025def044c9e" providerId="AD" clId="Web-{AD57EE22-41C9-402C-859E-4E662EE6DDF2}" dt="2025-09-29T10:22:42.293" v="4"/>
        <pc:sldMkLst>
          <pc:docMk/>
          <pc:sldMk cId="1447122505" sldId="258"/>
        </pc:sldMkLst>
      </pc:sldChg>
      <pc:sldChg chg="add del">
        <pc:chgData name="Job Oomen" userId="S::oomen.j@2college.nl::76483c52-80f5-4a75-bf71-025def044c9e" providerId="AD" clId="Web-{AD57EE22-41C9-402C-859E-4E662EE6DDF2}" dt="2025-09-29T10:22:42.293" v="5"/>
        <pc:sldMkLst>
          <pc:docMk/>
          <pc:sldMk cId="1556779464" sldId="267"/>
        </pc:sldMkLst>
      </pc:sldChg>
      <pc:sldChg chg="addSp modSp add ord">
        <pc:chgData name="Job Oomen" userId="S::oomen.j@2college.nl::76483c52-80f5-4a75-bf71-025def044c9e" providerId="AD" clId="Web-{AD57EE22-41C9-402C-859E-4E662EE6DDF2}" dt="2025-09-29T10:23:59.625" v="20"/>
        <pc:sldMkLst>
          <pc:docMk/>
          <pc:sldMk cId="774775719" sldId="285"/>
        </pc:sldMkLst>
        <pc:spChg chg="add mod">
          <ac:chgData name="Job Oomen" userId="S::oomen.j@2college.nl::76483c52-80f5-4a75-bf71-025def044c9e" providerId="AD" clId="Web-{AD57EE22-41C9-402C-859E-4E662EE6DDF2}" dt="2025-09-29T10:23:59.625" v="20"/>
          <ac:spMkLst>
            <pc:docMk/>
            <pc:sldMk cId="774775719" sldId="285"/>
            <ac:spMk id="2" creationId="{BEFD194C-B91F-C225-3AA5-2F4AAAB2787F}"/>
          </ac:spMkLst>
        </pc:spChg>
      </pc:sldChg>
      <pc:sldChg chg="modSp add replId">
        <pc:chgData name="Job Oomen" userId="S::oomen.j@2college.nl::76483c52-80f5-4a75-bf71-025def044c9e" providerId="AD" clId="Web-{AD57EE22-41C9-402C-859E-4E662EE6DDF2}" dt="2025-09-29T10:27:47.834" v="190" actId="20577"/>
        <pc:sldMkLst>
          <pc:docMk/>
          <pc:sldMk cId="2469288112" sldId="286"/>
        </pc:sldMkLst>
        <pc:spChg chg="mod">
          <ac:chgData name="Job Oomen" userId="S::oomen.j@2college.nl::76483c52-80f5-4a75-bf71-025def044c9e" providerId="AD" clId="Web-{AD57EE22-41C9-402C-859E-4E662EE6DDF2}" dt="2025-09-29T10:27:47.834" v="190" actId="20577"/>
          <ac:spMkLst>
            <pc:docMk/>
            <pc:sldMk cId="2469288112" sldId="286"/>
            <ac:spMk id="3" creationId="{2AAC7A78-3398-4C67-F8B0-66FE26268E88}"/>
          </ac:spMkLst>
        </pc:spChg>
        <pc:spChg chg="mod">
          <ac:chgData name="Job Oomen" userId="S::oomen.j@2college.nl::76483c52-80f5-4a75-bf71-025def044c9e" providerId="AD" clId="Web-{AD57EE22-41C9-402C-859E-4E662EE6DDF2}" dt="2025-09-29T10:24:27.672" v="31" actId="20577"/>
          <ac:spMkLst>
            <pc:docMk/>
            <pc:sldMk cId="2469288112" sldId="286"/>
            <ac:spMk id="8" creationId="{2A306082-7E76-3230-5FCE-0EE708157027}"/>
          </ac:spMkLst>
        </pc:spChg>
      </pc:sldChg>
      <pc:sldChg chg="add del">
        <pc:chgData name="Job Oomen" userId="S::oomen.j@2college.nl::76483c52-80f5-4a75-bf71-025def044c9e" providerId="AD" clId="Web-{AD57EE22-41C9-402C-859E-4E662EE6DDF2}" dt="2025-09-29T10:22:42.293" v="3"/>
        <pc:sldMkLst>
          <pc:docMk/>
          <pc:sldMk cId="2523417333" sldId="312"/>
        </pc:sldMkLst>
      </pc:sldChg>
    </pc:docChg>
  </pc:docChgLst>
  <pc:docChgLst>
    <pc:chgData name="Job Oomen" userId="S::oomen.j@2college.nl::76483c52-80f5-4a75-bf71-025def044c9e" providerId="AD" clId="Web-{9F1CCE6F-FBBF-D825-F4A0-DED295FA2249}"/>
    <pc:docChg chg="delSld modSld">
      <pc:chgData name="Job Oomen" userId="S::oomen.j@2college.nl::76483c52-80f5-4a75-bf71-025def044c9e" providerId="AD" clId="Web-{9F1CCE6F-FBBF-D825-F4A0-DED295FA2249}" dt="2025-09-28T20:20:39.260" v="70" actId="20577"/>
      <pc:docMkLst>
        <pc:docMk/>
      </pc:docMkLst>
      <pc:sldChg chg="del">
        <pc:chgData name="Job Oomen" userId="S::oomen.j@2college.nl::76483c52-80f5-4a75-bf71-025def044c9e" providerId="AD" clId="Web-{9F1CCE6F-FBBF-D825-F4A0-DED295FA2249}" dt="2025-09-28T20:14:11.760" v="28"/>
        <pc:sldMkLst>
          <pc:docMk/>
          <pc:sldMk cId="1253506097" sldId="260"/>
        </pc:sldMkLst>
      </pc:sldChg>
      <pc:sldChg chg="modSp">
        <pc:chgData name="Job Oomen" userId="S::oomen.j@2college.nl::76483c52-80f5-4a75-bf71-025def044c9e" providerId="AD" clId="Web-{9F1CCE6F-FBBF-D825-F4A0-DED295FA2249}" dt="2025-09-28T20:13:08.521" v="27" actId="20577"/>
        <pc:sldMkLst>
          <pc:docMk/>
          <pc:sldMk cId="1874988861" sldId="261"/>
        </pc:sldMkLst>
        <pc:spChg chg="mod">
          <ac:chgData name="Job Oomen" userId="S::oomen.j@2college.nl::76483c52-80f5-4a75-bf71-025def044c9e" providerId="AD" clId="Web-{9F1CCE6F-FBBF-D825-F4A0-DED295FA2249}" dt="2025-09-28T20:13:08.521" v="27" actId="20577"/>
          <ac:spMkLst>
            <pc:docMk/>
            <pc:sldMk cId="1874988861" sldId="261"/>
            <ac:spMk id="8" creationId="{3BF4A7E2-BDB9-2238-AB23-1E9A229D39DA}"/>
          </ac:spMkLst>
        </pc:spChg>
      </pc:sldChg>
      <pc:sldChg chg="modSp">
        <pc:chgData name="Job Oomen" userId="S::oomen.j@2college.nl::76483c52-80f5-4a75-bf71-025def044c9e" providerId="AD" clId="Web-{9F1CCE6F-FBBF-D825-F4A0-DED295FA2249}" dt="2025-09-28T20:12:29.331" v="25" actId="20577"/>
        <pc:sldMkLst>
          <pc:docMk/>
          <pc:sldMk cId="287275306" sldId="265"/>
        </pc:sldMkLst>
        <pc:spChg chg="mod">
          <ac:chgData name="Job Oomen" userId="S::oomen.j@2college.nl::76483c52-80f5-4a75-bf71-025def044c9e" providerId="AD" clId="Web-{9F1CCE6F-FBBF-D825-F4A0-DED295FA2249}" dt="2025-09-28T20:12:29.331" v="25" actId="20577"/>
          <ac:spMkLst>
            <pc:docMk/>
            <pc:sldMk cId="287275306" sldId="265"/>
            <ac:spMk id="3" creationId="{38F3D8A9-0624-397E-7212-DA90D1E077AE}"/>
          </ac:spMkLst>
        </pc:spChg>
      </pc:sldChg>
      <pc:sldChg chg="modSp">
        <pc:chgData name="Job Oomen" userId="S::oomen.j@2college.nl::76483c52-80f5-4a75-bf71-025def044c9e" providerId="AD" clId="Web-{9F1CCE6F-FBBF-D825-F4A0-DED295FA2249}" dt="2025-09-28T20:20:39.260" v="70" actId="20577"/>
        <pc:sldMkLst>
          <pc:docMk/>
          <pc:sldMk cId="1761518574" sldId="266"/>
        </pc:sldMkLst>
        <pc:spChg chg="mod">
          <ac:chgData name="Job Oomen" userId="S::oomen.j@2college.nl::76483c52-80f5-4a75-bf71-025def044c9e" providerId="AD" clId="Web-{9F1CCE6F-FBBF-D825-F4A0-DED295FA2249}" dt="2025-09-28T20:20:39.260" v="70" actId="20577"/>
          <ac:spMkLst>
            <pc:docMk/>
            <pc:sldMk cId="1761518574" sldId="266"/>
            <ac:spMk id="3" creationId="{EC034737-873A-A8FA-5803-E1045EAD8A8B}"/>
          </ac:spMkLst>
        </pc:spChg>
      </pc:sldChg>
    </pc:docChg>
  </pc:docChgLst>
  <pc:docChgLst>
    <pc:chgData name="Job Oomen" userId="S::oomen.j@2college.nl::76483c52-80f5-4a75-bf71-025def044c9e" providerId="AD" clId="Web-{C15A8500-D53F-42B3-98A2-F14BEE6B1BB2}"/>
    <pc:docChg chg="modSld">
      <pc:chgData name="Job Oomen" userId="S::oomen.j@2college.nl::76483c52-80f5-4a75-bf71-025def044c9e" providerId="AD" clId="Web-{C15A8500-D53F-42B3-98A2-F14BEE6B1BB2}" dt="2025-09-29T09:59:11.250" v="13" actId="20577"/>
      <pc:docMkLst>
        <pc:docMk/>
      </pc:docMkLst>
      <pc:sldChg chg="modSp">
        <pc:chgData name="Job Oomen" userId="S::oomen.j@2college.nl::76483c52-80f5-4a75-bf71-025def044c9e" providerId="AD" clId="Web-{C15A8500-D53F-42B3-98A2-F14BEE6B1BB2}" dt="2025-09-29T09:59:11.250" v="13" actId="20577"/>
        <pc:sldMkLst>
          <pc:docMk/>
          <pc:sldMk cId="1967630042" sldId="264"/>
        </pc:sldMkLst>
        <pc:spChg chg="mod">
          <ac:chgData name="Job Oomen" userId="S::oomen.j@2college.nl::76483c52-80f5-4a75-bf71-025def044c9e" providerId="AD" clId="Web-{C15A8500-D53F-42B3-98A2-F14BEE6B1BB2}" dt="2025-09-29T09:59:11.250" v="13" actId="20577"/>
          <ac:spMkLst>
            <pc:docMk/>
            <pc:sldMk cId="1967630042" sldId="264"/>
            <ac:spMk id="3" creationId="{B273EDF8-E84E-A969-223E-C69C2C30453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9926EE-5B69-BC48-A0E1-8A95CE51AC5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B5391C-6A79-704C-8D11-D25BE89903B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6364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943F0-A9BB-6B3B-F9B4-31DC898207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46ADACED-4338-E8B1-5904-6B41313582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CC8473F2-AB2C-91E5-BF39-3A0926B56C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cap="small" dirty="0">
                <a:ea typeface="Calibri"/>
                <a:cs typeface="Calibri"/>
              </a:rPr>
              <a:t>Benoem de verschillende onderdelen in de </a:t>
            </a:r>
            <a:r>
              <a:rPr lang="nl-NL" cap="small" dirty="0" err="1">
                <a:ea typeface="Calibri"/>
                <a:cs typeface="Calibri"/>
              </a:rPr>
              <a:t>dagstart</a:t>
            </a:r>
            <a:r>
              <a:rPr lang="nl-NL" cap="small" dirty="0">
                <a:ea typeface="Calibri"/>
                <a:cs typeface="Calibri"/>
              </a:rPr>
              <a:t> (cirkelen/groepsvorming, burgerschap, plannen, </a:t>
            </a:r>
            <a:r>
              <a:rPr lang="nl-NL" cap="small" dirty="0" err="1">
                <a:ea typeface="Calibri"/>
                <a:cs typeface="Calibri"/>
              </a:rPr>
              <a:t>actualitait</a:t>
            </a:r>
            <a:r>
              <a:rPr lang="nl-NL" cap="small" dirty="0">
                <a:ea typeface="Calibri"/>
                <a:cs typeface="Calibri"/>
              </a:rPr>
              <a:t>, overig (zoals </a:t>
            </a:r>
            <a:r>
              <a:rPr lang="nl-NL" cap="small" dirty="0" err="1">
                <a:ea typeface="Calibri"/>
                <a:cs typeface="Calibri"/>
              </a:rPr>
              <a:t>Totally</a:t>
            </a:r>
            <a:r>
              <a:rPr lang="nl-NL" cap="small" dirty="0">
                <a:ea typeface="Calibri"/>
                <a:cs typeface="Calibri"/>
              </a:rPr>
              <a:t> traffic))</a:t>
            </a:r>
            <a:endParaRPr lang="nl-NL" cap="small" dirty="0"/>
          </a:p>
          <a:p>
            <a:endParaRPr lang="nl-NL" cap="small" dirty="0"/>
          </a:p>
          <a:p>
            <a:r>
              <a:rPr lang="nl-NL" cap="small" dirty="0"/>
              <a:t>Lezing</a:t>
            </a:r>
            <a:endParaRPr lang="en-US" cap="small" dirty="0">
              <a:ea typeface="Calibri"/>
              <a:cs typeface="Calibri"/>
            </a:endParaRPr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Het verhaal centraal</a:t>
            </a:r>
            <a:endParaRPr lang="en-US" cap="small" dirty="0"/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De docent leidt de discussie</a:t>
            </a:r>
            <a:endParaRPr lang="en-US" cap="small" dirty="0"/>
          </a:p>
          <a:p>
            <a:r>
              <a:rPr lang="nl-NL" cap="small" dirty="0" err="1"/>
              <a:t>Labsessie</a:t>
            </a:r>
            <a:endParaRPr lang="nl-NL" cap="small" dirty="0" err="1">
              <a:ea typeface="Calibri"/>
              <a:cs typeface="Calibri"/>
            </a:endParaRPr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Leerlingen werken samen</a:t>
            </a:r>
            <a:endParaRPr lang="en-US" cap="small" dirty="0"/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Onderzoek, experiment of vraagstelling</a:t>
            </a:r>
            <a:endParaRPr lang="en-US" cap="small" dirty="0"/>
          </a:p>
          <a:p>
            <a:r>
              <a:rPr lang="nl-NL" cap="small" dirty="0"/>
              <a:t>Communicatiesessie</a:t>
            </a:r>
            <a:endParaRPr lang="en-US" cap="small" dirty="0"/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Mondelinge opdrachten</a:t>
            </a:r>
            <a:endParaRPr lang="en-US" cap="small" dirty="0"/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Actief gebruik van taal en communicatie</a:t>
            </a:r>
            <a:endParaRPr lang="en-US" cap="small" dirty="0"/>
          </a:p>
          <a:p>
            <a:r>
              <a:rPr lang="nl-NL" cap="small" dirty="0"/>
              <a:t>Seminar</a:t>
            </a:r>
            <a:endParaRPr lang="nl-NL" dirty="0">
              <a:ea typeface="Calibri"/>
              <a:cs typeface="Calibri"/>
            </a:endParaRPr>
          </a:p>
          <a:p>
            <a:pPr marL="285750" indent="-285750">
              <a:buFont typeface="Wingdings,Sans-Serif"/>
              <a:buChar char="ü"/>
            </a:pPr>
            <a:r>
              <a:rPr lang="nl-NL" dirty="0"/>
              <a:t>Discussie tussen leerlingen en docent</a:t>
            </a:r>
            <a:endParaRPr lang="en-US" dirty="0"/>
          </a:p>
          <a:p>
            <a:pPr marL="285750" indent="-285750">
              <a:buFont typeface="Wingdings,Sans-Serif"/>
              <a:buChar char="ü"/>
            </a:pPr>
            <a:r>
              <a:rPr lang="nl-NL" dirty="0"/>
              <a:t>Inzicht in ‘grote’ vragen over het vak</a:t>
            </a:r>
            <a:endParaRPr lang="en-US" dirty="0"/>
          </a:p>
          <a:p>
            <a:endParaRPr lang="nl-NL" dirty="0">
              <a:ea typeface="Calibri" panose="020F0502020204030204"/>
              <a:cs typeface="Calibri" panose="020F0502020204030204"/>
            </a:endParaRPr>
          </a:p>
          <a:p>
            <a:r>
              <a:rPr lang="nl-NL" cap="small" dirty="0"/>
              <a:t>Workshop</a:t>
            </a:r>
            <a:endParaRPr lang="en-US" dirty="0"/>
          </a:p>
          <a:p>
            <a:pPr marL="285750" indent="-285750">
              <a:buFont typeface="Wingdings,Sans-Serif"/>
              <a:buChar char="ü"/>
            </a:pPr>
            <a:r>
              <a:rPr lang="nl-NL" dirty="0"/>
              <a:t>Leerlingen werken individueel of in groepjes</a:t>
            </a:r>
            <a:endParaRPr lang="en-US" dirty="0"/>
          </a:p>
          <a:p>
            <a:pPr marL="285750" indent="-285750">
              <a:buFont typeface="Wingdings,Sans-Serif"/>
              <a:buChar char="ü"/>
            </a:pPr>
            <a:r>
              <a:rPr lang="nl-NL" dirty="0"/>
              <a:t>Begeleid door docent</a:t>
            </a:r>
            <a:endParaRPr lang="en-US" dirty="0"/>
          </a:p>
          <a:p>
            <a:pPr>
              <a:buFont typeface="Wingdings,Sans-Serif"/>
            </a:pPr>
            <a:endParaRPr lang="nl-NL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5CE3DE6-2217-EA97-8206-68A99CF559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B5391C-6A79-704C-8D11-D25BE89903B5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3457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8E6A43-462F-5805-D05D-761E9FFC5A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7AB66A0C-F125-001A-7C04-2F170153EE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3A96B667-F2F7-D3A8-407E-EEE535CACA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cap="small" dirty="0">
                <a:ea typeface="Calibri"/>
                <a:cs typeface="Calibri"/>
              </a:rPr>
              <a:t>Benoem de verschillende onderdelen in de </a:t>
            </a:r>
            <a:r>
              <a:rPr lang="nl-NL" cap="small" dirty="0" err="1">
                <a:ea typeface="Calibri"/>
                <a:cs typeface="Calibri"/>
              </a:rPr>
              <a:t>dagstart</a:t>
            </a:r>
            <a:r>
              <a:rPr lang="nl-NL" cap="small" dirty="0">
                <a:ea typeface="Calibri"/>
                <a:cs typeface="Calibri"/>
              </a:rPr>
              <a:t> (cirkelen/groepsvorming, burgerschap, plannen, </a:t>
            </a:r>
            <a:r>
              <a:rPr lang="nl-NL" cap="small" dirty="0" err="1">
                <a:ea typeface="Calibri"/>
                <a:cs typeface="Calibri"/>
              </a:rPr>
              <a:t>actualitait</a:t>
            </a:r>
            <a:r>
              <a:rPr lang="nl-NL" cap="small" dirty="0">
                <a:ea typeface="Calibri"/>
                <a:cs typeface="Calibri"/>
              </a:rPr>
              <a:t>, overig (zoals </a:t>
            </a:r>
            <a:r>
              <a:rPr lang="nl-NL" cap="small" dirty="0" err="1">
                <a:ea typeface="Calibri"/>
                <a:cs typeface="Calibri"/>
              </a:rPr>
              <a:t>Totally</a:t>
            </a:r>
            <a:r>
              <a:rPr lang="nl-NL" cap="small" dirty="0">
                <a:ea typeface="Calibri"/>
                <a:cs typeface="Calibri"/>
              </a:rPr>
              <a:t> traffic))</a:t>
            </a:r>
            <a:endParaRPr lang="nl-NL" cap="small" dirty="0"/>
          </a:p>
          <a:p>
            <a:endParaRPr lang="nl-NL" cap="small" dirty="0"/>
          </a:p>
          <a:p>
            <a:r>
              <a:rPr lang="nl-NL" cap="small" dirty="0"/>
              <a:t>Lezing</a:t>
            </a:r>
            <a:endParaRPr lang="en-US" cap="small" dirty="0">
              <a:ea typeface="Calibri"/>
              <a:cs typeface="Calibri"/>
            </a:endParaRPr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Het verhaal centraal</a:t>
            </a:r>
            <a:endParaRPr lang="en-US" cap="small" dirty="0"/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De docent leidt de discussie</a:t>
            </a:r>
            <a:endParaRPr lang="en-US" cap="small" dirty="0"/>
          </a:p>
          <a:p>
            <a:r>
              <a:rPr lang="nl-NL" cap="small" dirty="0" err="1"/>
              <a:t>Labsessie</a:t>
            </a:r>
            <a:endParaRPr lang="nl-NL" cap="small" dirty="0" err="1">
              <a:ea typeface="Calibri"/>
              <a:cs typeface="Calibri"/>
            </a:endParaRPr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Leerlingen werken samen</a:t>
            </a:r>
            <a:endParaRPr lang="en-US" cap="small" dirty="0"/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Onderzoek, experiment of vraagstelling</a:t>
            </a:r>
            <a:endParaRPr lang="en-US" cap="small" dirty="0"/>
          </a:p>
          <a:p>
            <a:r>
              <a:rPr lang="nl-NL" cap="small" dirty="0"/>
              <a:t>Communicatiesessie</a:t>
            </a:r>
            <a:endParaRPr lang="en-US" cap="small" dirty="0"/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Mondelinge opdrachten</a:t>
            </a:r>
            <a:endParaRPr lang="en-US" cap="small" dirty="0"/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Actief gebruik van taal en communicatie</a:t>
            </a:r>
            <a:endParaRPr lang="en-US" cap="small" dirty="0"/>
          </a:p>
          <a:p>
            <a:r>
              <a:rPr lang="nl-NL" cap="small" dirty="0"/>
              <a:t>Seminar</a:t>
            </a:r>
            <a:endParaRPr lang="nl-NL" dirty="0">
              <a:ea typeface="Calibri"/>
              <a:cs typeface="Calibri"/>
            </a:endParaRPr>
          </a:p>
          <a:p>
            <a:pPr marL="285750" indent="-285750">
              <a:buFont typeface="Wingdings,Sans-Serif"/>
              <a:buChar char="ü"/>
            </a:pPr>
            <a:r>
              <a:rPr lang="nl-NL" dirty="0"/>
              <a:t>Discussie tussen leerlingen en docent</a:t>
            </a:r>
            <a:endParaRPr lang="en-US" dirty="0"/>
          </a:p>
          <a:p>
            <a:pPr marL="285750" indent="-285750">
              <a:buFont typeface="Wingdings,Sans-Serif"/>
              <a:buChar char="ü"/>
            </a:pPr>
            <a:r>
              <a:rPr lang="nl-NL" dirty="0"/>
              <a:t>Inzicht in ‘grote’ vragen over het vak</a:t>
            </a:r>
            <a:endParaRPr lang="en-US" dirty="0"/>
          </a:p>
          <a:p>
            <a:endParaRPr lang="nl-NL" dirty="0">
              <a:ea typeface="Calibri" panose="020F0502020204030204"/>
              <a:cs typeface="Calibri" panose="020F0502020204030204"/>
            </a:endParaRPr>
          </a:p>
          <a:p>
            <a:r>
              <a:rPr lang="nl-NL" cap="small" dirty="0"/>
              <a:t>Workshop</a:t>
            </a:r>
            <a:endParaRPr lang="en-US" dirty="0"/>
          </a:p>
          <a:p>
            <a:pPr marL="285750" indent="-285750">
              <a:buFont typeface="Wingdings,Sans-Serif"/>
              <a:buChar char="ü"/>
            </a:pPr>
            <a:r>
              <a:rPr lang="nl-NL" dirty="0"/>
              <a:t>Leerlingen werken individueel of in groepjes</a:t>
            </a:r>
            <a:endParaRPr lang="en-US" dirty="0"/>
          </a:p>
          <a:p>
            <a:pPr marL="285750" indent="-285750">
              <a:buFont typeface="Wingdings,Sans-Serif"/>
              <a:buChar char="ü"/>
            </a:pPr>
            <a:r>
              <a:rPr lang="nl-NL" dirty="0"/>
              <a:t>Begeleid door docent</a:t>
            </a:r>
            <a:endParaRPr lang="en-US" dirty="0"/>
          </a:p>
          <a:p>
            <a:pPr>
              <a:buFont typeface="Wingdings,Sans-Serif"/>
            </a:pPr>
            <a:endParaRPr lang="nl-NL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8E6B28D-F380-2AED-1D0A-4BEF4A3045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B5391C-6A79-704C-8D11-D25BE89903B5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36024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cap="small" dirty="0">
                <a:ea typeface="Calibri"/>
                <a:cs typeface="Calibri"/>
              </a:rPr>
              <a:t>Benoem de verschillende onderdelen in de </a:t>
            </a:r>
            <a:r>
              <a:rPr lang="nl-NL" cap="small" dirty="0" err="1">
                <a:ea typeface="Calibri"/>
                <a:cs typeface="Calibri"/>
              </a:rPr>
              <a:t>dagstart</a:t>
            </a:r>
            <a:r>
              <a:rPr lang="nl-NL" cap="small" dirty="0">
                <a:ea typeface="Calibri"/>
                <a:cs typeface="Calibri"/>
              </a:rPr>
              <a:t> (cirkelen/groepsvorming, burgerschap, plannen, </a:t>
            </a:r>
            <a:r>
              <a:rPr lang="nl-NL" cap="small" dirty="0" err="1">
                <a:ea typeface="Calibri"/>
                <a:cs typeface="Calibri"/>
              </a:rPr>
              <a:t>actualitait</a:t>
            </a:r>
            <a:r>
              <a:rPr lang="nl-NL" cap="small" dirty="0">
                <a:ea typeface="Calibri"/>
                <a:cs typeface="Calibri"/>
              </a:rPr>
              <a:t>, overig (zoals </a:t>
            </a:r>
            <a:r>
              <a:rPr lang="nl-NL" cap="small" dirty="0" err="1">
                <a:ea typeface="Calibri"/>
                <a:cs typeface="Calibri"/>
              </a:rPr>
              <a:t>Totally</a:t>
            </a:r>
            <a:r>
              <a:rPr lang="nl-NL" cap="small" dirty="0">
                <a:ea typeface="Calibri"/>
                <a:cs typeface="Calibri"/>
              </a:rPr>
              <a:t> traffic))</a:t>
            </a:r>
            <a:endParaRPr lang="nl-NL" cap="small" dirty="0"/>
          </a:p>
          <a:p>
            <a:endParaRPr lang="nl-NL" cap="small" dirty="0"/>
          </a:p>
          <a:p>
            <a:r>
              <a:rPr lang="nl-NL" cap="small" dirty="0"/>
              <a:t>Lezing</a:t>
            </a:r>
            <a:endParaRPr lang="en-US" cap="small" dirty="0">
              <a:ea typeface="Calibri"/>
              <a:cs typeface="Calibri"/>
            </a:endParaRPr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Het verhaal centraal</a:t>
            </a:r>
            <a:endParaRPr lang="en-US" cap="small" dirty="0"/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De docent leidt de discussie</a:t>
            </a:r>
            <a:endParaRPr lang="en-US" cap="small" dirty="0"/>
          </a:p>
          <a:p>
            <a:r>
              <a:rPr lang="nl-NL" cap="small" dirty="0" err="1"/>
              <a:t>Labsessie</a:t>
            </a:r>
            <a:endParaRPr lang="nl-NL" cap="small" dirty="0" err="1">
              <a:ea typeface="Calibri"/>
              <a:cs typeface="Calibri"/>
            </a:endParaRPr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Leerlingen werken samen</a:t>
            </a:r>
            <a:endParaRPr lang="en-US" cap="small" dirty="0"/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Onderzoek, experiment of vraagstelling</a:t>
            </a:r>
            <a:endParaRPr lang="en-US" cap="small" dirty="0"/>
          </a:p>
          <a:p>
            <a:r>
              <a:rPr lang="nl-NL" cap="small" dirty="0"/>
              <a:t>Communicatiesessie</a:t>
            </a:r>
            <a:endParaRPr lang="en-US" cap="small" dirty="0"/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Mondelinge opdrachten</a:t>
            </a:r>
            <a:endParaRPr lang="en-US" cap="small" dirty="0"/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Actief gebruik van taal en communicatie</a:t>
            </a:r>
            <a:endParaRPr lang="en-US" cap="small" dirty="0"/>
          </a:p>
          <a:p>
            <a:r>
              <a:rPr lang="nl-NL" cap="small" dirty="0"/>
              <a:t>Seminar</a:t>
            </a:r>
            <a:endParaRPr lang="nl-NL" dirty="0">
              <a:ea typeface="Calibri"/>
              <a:cs typeface="Calibri"/>
            </a:endParaRPr>
          </a:p>
          <a:p>
            <a:pPr marL="285750" indent="-285750">
              <a:buFont typeface="Wingdings,Sans-Serif"/>
              <a:buChar char="ü"/>
            </a:pPr>
            <a:r>
              <a:rPr lang="nl-NL" dirty="0"/>
              <a:t>Discussie tussen leerlingen en docent</a:t>
            </a:r>
            <a:endParaRPr lang="en-US" dirty="0"/>
          </a:p>
          <a:p>
            <a:pPr marL="285750" indent="-285750">
              <a:buFont typeface="Wingdings,Sans-Serif"/>
              <a:buChar char="ü"/>
            </a:pPr>
            <a:r>
              <a:rPr lang="nl-NL" dirty="0"/>
              <a:t>Inzicht in ‘grote’ vragen over het vak</a:t>
            </a:r>
            <a:endParaRPr lang="en-US" dirty="0"/>
          </a:p>
          <a:p>
            <a:endParaRPr lang="nl-NL" dirty="0">
              <a:ea typeface="Calibri" panose="020F0502020204030204"/>
              <a:cs typeface="Calibri" panose="020F0502020204030204"/>
            </a:endParaRPr>
          </a:p>
          <a:p>
            <a:r>
              <a:rPr lang="nl-NL" cap="small" dirty="0"/>
              <a:t>Workshop</a:t>
            </a:r>
            <a:endParaRPr lang="en-US" dirty="0"/>
          </a:p>
          <a:p>
            <a:pPr marL="285750" indent="-285750">
              <a:buFont typeface="Wingdings,Sans-Serif"/>
              <a:buChar char="ü"/>
            </a:pPr>
            <a:r>
              <a:rPr lang="nl-NL" dirty="0"/>
              <a:t>Leerlingen werken individueel of in groepjes</a:t>
            </a:r>
            <a:endParaRPr lang="en-US" dirty="0"/>
          </a:p>
          <a:p>
            <a:pPr marL="285750" indent="-285750">
              <a:buFont typeface="Wingdings,Sans-Serif"/>
              <a:buChar char="ü"/>
            </a:pPr>
            <a:r>
              <a:rPr lang="nl-NL" dirty="0"/>
              <a:t>Begeleid door docent</a:t>
            </a:r>
            <a:endParaRPr lang="en-US" dirty="0"/>
          </a:p>
          <a:p>
            <a:pPr>
              <a:buFont typeface="Wingdings,Sans-Serif"/>
            </a:pPr>
            <a:endParaRPr lang="nl-NL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B5391C-6A79-704C-8D11-D25BE89903B5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21359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DCA5B8-3905-84D9-6D1C-D3BBAE1D62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E50ED18B-EC93-636A-B6D6-25618FB7E0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05444D8F-63E4-3864-CC6A-8E513EB7EB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cap="small" dirty="0">
              <a:ea typeface="Calibri"/>
              <a:cs typeface="Calibri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0F383A3-9A39-3F84-F18E-9A64318E0B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B5391C-6A79-704C-8D11-D25BE89903B5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93053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BC56F6-303D-166F-BD02-AB8FFE891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2E0140B0-6CD7-CF76-33B1-00C789BDA0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D40382D0-757F-9C19-A784-BC243BF424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Noem </a:t>
            </a:r>
            <a:r>
              <a:rPr lang="en-US" dirty="0" err="1">
                <a:ea typeface="Calibri"/>
                <a:cs typeface="Calibri"/>
              </a:rPr>
              <a:t>dat</a:t>
            </a:r>
            <a:r>
              <a:rPr lang="en-US" dirty="0">
                <a:ea typeface="Calibri"/>
                <a:cs typeface="Calibri"/>
              </a:rPr>
              <a:t> we </a:t>
            </a:r>
            <a:r>
              <a:rPr lang="en-US" dirty="0" err="1">
                <a:ea typeface="Calibri"/>
                <a:cs typeface="Calibri"/>
              </a:rPr>
              <a:t>geen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toetsweken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hebben</a:t>
            </a:r>
            <a:r>
              <a:rPr lang="en-US" dirty="0">
                <a:ea typeface="Calibri"/>
                <a:cs typeface="Calibri"/>
              </a:rPr>
              <a:t>, maar </a:t>
            </a:r>
            <a:r>
              <a:rPr lang="en-US" dirty="0" err="1">
                <a:ea typeface="Calibri"/>
                <a:cs typeface="Calibri"/>
              </a:rPr>
              <a:t>dat</a:t>
            </a:r>
            <a:r>
              <a:rPr lang="en-US" dirty="0">
                <a:ea typeface="Calibri"/>
                <a:cs typeface="Calibri"/>
              </a:rPr>
              <a:t> elk </a:t>
            </a:r>
            <a:r>
              <a:rPr lang="en-US" dirty="0" err="1">
                <a:ea typeface="Calibri"/>
                <a:cs typeface="Calibri"/>
              </a:rPr>
              <a:t>vak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zelf</a:t>
            </a:r>
            <a:r>
              <a:rPr lang="en-US" dirty="0">
                <a:ea typeface="Calibri"/>
                <a:cs typeface="Calibri"/>
              </a:rPr>
              <a:t> de </a:t>
            </a:r>
            <a:r>
              <a:rPr lang="en-US" dirty="0" err="1">
                <a:ea typeface="Calibri"/>
                <a:cs typeface="Calibri"/>
              </a:rPr>
              <a:t>afsluitingen</a:t>
            </a:r>
            <a:r>
              <a:rPr lang="en-US" dirty="0">
                <a:ea typeface="Calibri"/>
                <a:cs typeface="Calibri"/>
              </a:rPr>
              <a:t> plant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1C10EA8-5BCD-A6DA-1517-8313FD77B4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B5391C-6A79-704C-8D11-D25BE89903B5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8654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374707-45BB-5B73-6C59-B3E25E1CB2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2849A49D-AE08-AD70-17AE-3BD9B95A27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CA4DDA68-635B-5442-378D-E1CB2B5026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0AC83B8-71DA-7D6B-31F5-8C75F86304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B5391C-6A79-704C-8D11-D25BE89903B5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17441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537743-DE91-C1C9-8D84-7FCAFFF3F4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EE70CDB2-2FA7-9762-F47F-9E70D0DD3D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677F80D9-0B2B-EF09-C85B-28182860D0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ea typeface="Calibri"/>
                <a:cs typeface="Calibri"/>
              </a:rPr>
              <a:t>Geef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ouders</a:t>
            </a:r>
            <a:r>
              <a:rPr lang="en-US" dirty="0">
                <a:ea typeface="Calibri"/>
                <a:cs typeface="Calibri"/>
              </a:rPr>
              <a:t> even de </a:t>
            </a:r>
            <a:r>
              <a:rPr lang="en-US" dirty="0" err="1">
                <a:ea typeface="Calibri"/>
                <a:cs typeface="Calibri"/>
              </a:rPr>
              <a:t>tijd</a:t>
            </a:r>
            <a:r>
              <a:rPr lang="en-US" dirty="0">
                <a:ea typeface="Calibri"/>
                <a:cs typeface="Calibri"/>
              </a:rPr>
              <a:t> om </a:t>
            </a:r>
            <a:r>
              <a:rPr lang="en-US" dirty="0" err="1">
                <a:ea typeface="Calibri"/>
                <a:cs typeface="Calibri"/>
              </a:rPr>
              <a:t>deze</a:t>
            </a:r>
            <a:r>
              <a:rPr lang="en-US" dirty="0">
                <a:ea typeface="Calibri"/>
                <a:cs typeface="Calibri"/>
              </a:rPr>
              <a:t> door </a:t>
            </a:r>
            <a:r>
              <a:rPr lang="en-US" dirty="0" err="1">
                <a:ea typeface="Calibri"/>
                <a:cs typeface="Calibri"/>
              </a:rPr>
              <a:t>te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lezen</a:t>
            </a:r>
            <a:r>
              <a:rPr lang="en-US" dirty="0">
                <a:ea typeface="Calibri"/>
                <a:cs typeface="Calibri"/>
              </a:rPr>
              <a:t>, of neem ze </a:t>
            </a:r>
            <a:r>
              <a:rPr lang="en-US" dirty="0" err="1">
                <a:ea typeface="Calibri"/>
                <a:cs typeface="Calibri"/>
              </a:rPr>
              <a:t>allemaal</a:t>
            </a:r>
            <a:r>
              <a:rPr lang="en-US" dirty="0">
                <a:ea typeface="Calibri"/>
                <a:cs typeface="Calibri"/>
              </a:rPr>
              <a:t> even </a:t>
            </a:r>
            <a:r>
              <a:rPr lang="en-US" dirty="0" err="1">
                <a:ea typeface="Calibri"/>
                <a:cs typeface="Calibri"/>
              </a:rPr>
              <a:t>kort</a:t>
            </a:r>
            <a:r>
              <a:rPr lang="en-US" dirty="0">
                <a:ea typeface="Calibri"/>
                <a:cs typeface="Calibri"/>
              </a:rPr>
              <a:t> door. </a:t>
            </a:r>
            <a:r>
              <a:rPr lang="en-US" dirty="0" err="1">
                <a:ea typeface="Calibri"/>
                <a:cs typeface="Calibri"/>
              </a:rPr>
              <a:t>Vraag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daarna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eens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terug</a:t>
            </a:r>
            <a:r>
              <a:rPr lang="en-US" dirty="0">
                <a:ea typeface="Calibri"/>
                <a:cs typeface="Calibri"/>
              </a:rPr>
              <a:t> op </a:t>
            </a:r>
            <a:r>
              <a:rPr lang="en-US" dirty="0" err="1">
                <a:ea typeface="Calibri"/>
                <a:cs typeface="Calibri"/>
              </a:rPr>
              <a:t>welke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executieve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functie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zij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voor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hun</a:t>
            </a:r>
            <a:r>
              <a:rPr lang="en-US" dirty="0">
                <a:ea typeface="Calibri"/>
                <a:cs typeface="Calibri"/>
              </a:rPr>
              <a:t> kind </a:t>
            </a:r>
            <a:r>
              <a:rPr lang="en-US" dirty="0" err="1">
                <a:ea typeface="Calibri"/>
                <a:cs typeface="Calibri"/>
              </a:rPr>
              <a:t>een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sterk</a:t>
            </a:r>
            <a:r>
              <a:rPr lang="en-US" dirty="0">
                <a:ea typeface="Calibri"/>
                <a:cs typeface="Calibri"/>
              </a:rPr>
              <a:t> punt </a:t>
            </a:r>
            <a:r>
              <a:rPr lang="en-US" dirty="0" err="1">
                <a:ea typeface="Calibri"/>
                <a:cs typeface="Calibri"/>
              </a:rPr>
              <a:t>zien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waar</a:t>
            </a:r>
            <a:r>
              <a:rPr lang="en-US" dirty="0">
                <a:ea typeface="Calibri"/>
                <a:cs typeface="Calibri"/>
              </a:rPr>
              <a:t> ze </a:t>
            </a:r>
            <a:r>
              <a:rPr lang="en-US" dirty="0" err="1">
                <a:ea typeface="Calibri"/>
                <a:cs typeface="Calibri"/>
              </a:rPr>
              <a:t>een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ontwikkelpunt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zien</a:t>
            </a:r>
            <a:r>
              <a:rPr lang="en-US" dirty="0">
                <a:ea typeface="Calibri"/>
                <a:cs typeface="Calibri"/>
              </a:rPr>
              <a:t>. Dat </a:t>
            </a:r>
            <a:r>
              <a:rPr lang="en-US" dirty="0" err="1">
                <a:ea typeface="Calibri"/>
                <a:cs typeface="Calibri"/>
              </a:rPr>
              <a:t>kan</a:t>
            </a:r>
            <a:r>
              <a:rPr lang="en-US" dirty="0">
                <a:ea typeface="Calibri"/>
                <a:cs typeface="Calibri"/>
              </a:rPr>
              <a:t> door het </a:t>
            </a:r>
            <a:r>
              <a:rPr lang="en-US" dirty="0" err="1">
                <a:ea typeface="Calibri"/>
                <a:cs typeface="Calibri"/>
              </a:rPr>
              <a:t>aan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een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paar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ouders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te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vragen</a:t>
            </a:r>
            <a:r>
              <a:rPr lang="en-US" dirty="0">
                <a:ea typeface="Calibri"/>
                <a:cs typeface="Calibri"/>
              </a:rPr>
              <a:t>, of door </a:t>
            </a:r>
            <a:r>
              <a:rPr lang="en-US" dirty="0" err="1">
                <a:ea typeface="Calibri"/>
                <a:cs typeface="Calibri"/>
              </a:rPr>
              <a:t>vingers</a:t>
            </a:r>
            <a:r>
              <a:rPr lang="en-US" dirty="0">
                <a:ea typeface="Calibri"/>
                <a:cs typeface="Calibri"/>
              </a:rPr>
              <a:t> op </a:t>
            </a:r>
            <a:r>
              <a:rPr lang="en-US" dirty="0" err="1">
                <a:ea typeface="Calibri"/>
                <a:cs typeface="Calibri"/>
              </a:rPr>
              <a:t>te</a:t>
            </a:r>
            <a:r>
              <a:rPr lang="en-US" dirty="0">
                <a:ea typeface="Calibri"/>
                <a:cs typeface="Calibri"/>
              </a:rPr>
              <a:t> laten </a:t>
            </a:r>
            <a:r>
              <a:rPr lang="en-US" dirty="0" err="1">
                <a:ea typeface="Calibri"/>
                <a:cs typeface="Calibri"/>
              </a:rPr>
              <a:t>steken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en</a:t>
            </a:r>
            <a:r>
              <a:rPr lang="en-US" dirty="0">
                <a:ea typeface="Calibri"/>
                <a:cs typeface="Calibri"/>
              </a:rPr>
              <a:t> op het bord </a:t>
            </a:r>
            <a:r>
              <a:rPr lang="en-US" dirty="0" err="1">
                <a:ea typeface="Calibri"/>
                <a:cs typeface="Calibri"/>
              </a:rPr>
              <a:t>te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turven</a:t>
            </a:r>
            <a:r>
              <a:rPr lang="en-US" dirty="0">
                <a:ea typeface="Calibri"/>
                <a:cs typeface="Calibri"/>
              </a:rPr>
              <a:t>.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DC72088E-0D8B-14E0-B2E6-671CED83B3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B5391C-6A79-704C-8D11-D25BE89903B5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77494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18D7DE-1171-1189-E08C-7184F7CE0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43529643-5529-1942-E5B4-38C0FA5A34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9222E941-B04D-EDB2-DACC-7C7EF6B8A5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81012BF-0702-B05F-EB23-7A9CC269C9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B5391C-6A79-704C-8D11-D25BE89903B5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2453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1CBD7-659F-8F14-843E-A6D51EC002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10A8E1BB-9955-B0F6-1978-1FD7434F86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5EB77F10-D089-2B5E-1779-8CD68523FA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A37BA6B-86E9-9A23-C983-EE9539145A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B5391C-6A79-704C-8D11-D25BE89903B5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6769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926B44-77B7-8A40-CAA2-0F351C7A01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91333A4-6B66-C7AE-9E37-DB9833D986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E693B0C-8E2C-98FA-0A70-26CF00CF3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16984FE-0C0D-8101-3CBE-15C8082F5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49945BE-A54C-39AC-4AE1-7180A714D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4330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18E0BE-975E-D772-5ABB-020EE054C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400" y="365125"/>
            <a:ext cx="77724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EF5116B-B05B-F473-A19B-EDB075E73F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B03D9D9-DA07-028F-2FFF-98C1700AA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8520465-754F-8EE4-E241-778F9B683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1C93D96-928B-640B-D25C-CA0A5DD81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5257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73B71EC3-0EC5-2629-B514-198B086F5D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436EFD6-818C-D8B5-993A-52D6630D3F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EC2E085-E92D-0CA8-618F-37259F0C2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27D3C6E-8FD2-2F36-5538-6A9133BA0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7B9303F-82A5-3E67-20CD-52FC6AE7F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3166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1D5316-FC6E-17AD-EBBC-3ABA82E1E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400" y="365125"/>
            <a:ext cx="77724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58ECAC0-D555-1DA0-0432-5755296ECC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DA38A3F-D54E-BD61-9102-07EAEE967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15BB161-49CB-A085-3910-5E7A0757E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75178F6-1325-AEA5-B77D-3689621C1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156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BAE254-0D58-C1F5-77AE-F82383FBC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CB51DF1-1246-8D13-7C3E-8C772AB71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B7094FE-8FFA-D4E5-B718-72A666918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012FC82-4459-FA6C-7376-084DE3B0A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883D9E3-5D99-6C80-8BA5-AA1162749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7096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6E244C-9B32-942B-2228-EE8D36789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400" y="365125"/>
            <a:ext cx="77724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9517290-9D6B-416C-607F-25145FC82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CF6CEB3-88DA-4C97-282A-BD971443B6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BB8CBED-57EC-F870-5D55-EE5684518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BCDF218-F936-4E86-B3A3-7AC518BED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C444DD7-4B0B-BD64-82B4-31D9D0F51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2565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F748B5-8943-55F6-3FD9-F69F36B21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400" y="365125"/>
            <a:ext cx="7773988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C9B0950-F949-B297-3EDC-A4FAA5B22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8284BE4-3D7D-F44C-B318-7858C6703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8E3FA5E-92DA-95BC-F371-CAC3727F14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07811CBB-1310-8DDF-D0DB-D91A0F3F52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30F7D322-A01F-703A-29BB-5FCF99C07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1200D412-33C4-E05E-9D5B-DC516C30F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E54354F-7D69-EE08-9638-55ADB333A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7487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C267C2-0A70-0E0E-A6AC-4A289DE35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400" y="365125"/>
            <a:ext cx="77724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01EB6F63-2A4C-E329-1665-D4EFD03F5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FFBA2837-1BCB-92DB-3F76-7A13F7062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7137CCE-3A3F-A720-6198-F56F5C77E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3036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B58A75B-68DD-25B8-C320-92F95BA6E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2BB90DB0-AFA9-7365-E8F3-510E31A0A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CCD4EC2-4C82-E9B4-6080-94611704F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8095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FCEF25-47A9-87AD-24B0-0E124227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9622"/>
            <a:ext cx="3932237" cy="54777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8EBD6BA-ADE0-EA24-FC0F-414FFBECDC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509622"/>
            <a:ext cx="6172200" cy="43514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F4F58CD-AD43-B1D1-0EDB-36A1DDA955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B70960E-B04F-97B4-D808-EF2012F6C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A1AE0BC-C375-F89F-C4D0-2B710D4BA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A82B336-A0A7-F1C9-B915-680D9B431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5455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3A531D-580C-13F5-0336-DBCB5CED8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492370"/>
            <a:ext cx="3932237" cy="56503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F72EB106-6B3D-10A6-C7A1-B755A8AC1C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492370"/>
            <a:ext cx="6172200" cy="43686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2A9BFEB-17B8-65DA-FA30-58A60A443F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4FA8AFA-C040-5E10-A6FA-F99C068FE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A189D22-FD57-E8F2-B628-672E78A67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1B5D084-F633-5965-EAB0-69ECA8719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49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781F4F9B-4F77-6500-929F-F89A69DF3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B71478A-761F-0E55-86F9-D357DD5753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75545AA-53FA-F7B0-0F25-B4C5E941ED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0DD965D-5175-E7EF-2385-5A6BEADD46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D82BE54-67E5-0F3F-F89A-CAD72BD7B0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1CA3A-0D69-8643-A368-041487F8EF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9444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ssonup.com/nl/lesson/wJNk7QgZjGtZBSGDX?utm_source=app&amp;utm_campaign=shared-lesson-app&amp;utm_content=1758807381384&amp;utm_medium=shared-link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99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EFF68930-D8B5-C5B7-7142-BC380C903E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12" b="21849"/>
          <a:stretch/>
        </p:blipFill>
        <p:spPr>
          <a:xfrm>
            <a:off x="0" y="1282"/>
            <a:ext cx="12191980" cy="6856718"/>
          </a:xfrm>
          <a:prstGeom prst="rect">
            <a:avLst/>
          </a:prstGeom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BEFD194C-B91F-C225-3AA5-2F4AAAB2787F}"/>
              </a:ext>
            </a:extLst>
          </p:cNvPr>
          <p:cNvSpPr txBox="1"/>
          <p:nvPr/>
        </p:nvSpPr>
        <p:spPr>
          <a:xfrm>
            <a:off x="4279201" y="5036443"/>
            <a:ext cx="5575458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nl-NL" sz="4800" b="1" dirty="0">
                <a:solidFill>
                  <a:schemeClr val="bg1"/>
                </a:solidFill>
                <a:ea typeface="Calibri"/>
                <a:cs typeface="Calibri"/>
              </a:rPr>
              <a:t>Ouderavond KED25</a:t>
            </a:r>
            <a:endParaRPr lang="nl-NL" sz="4800" b="1">
              <a:solidFill>
                <a:schemeClr val="bg1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747757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E38BC9-F06D-E8DE-1CEA-A3D6BD8CD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273EDF8-E84E-A969-223E-C69C2C3045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1068"/>
            <a:ext cx="10505440" cy="497679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lnSpc>
                <a:spcPct val="100000"/>
              </a:lnSpc>
              <a:buFont typeface="Calibri" panose="020B0604020202020204" pitchFamily="34" charset="0"/>
              <a:buChar char="-"/>
            </a:pPr>
            <a:r>
              <a:rPr lang="nl-NL" sz="2400" dirty="0">
                <a:ea typeface="Calibri"/>
                <a:cs typeface="Calibri"/>
              </a:rPr>
              <a:t>Coach: 1e aanspreekpunt voor leerling en ouders</a:t>
            </a:r>
            <a:endParaRPr lang="nl-NL" dirty="0"/>
          </a:p>
          <a:p>
            <a:pPr marL="457200" indent="-457200">
              <a:lnSpc>
                <a:spcPct val="100000"/>
              </a:lnSpc>
              <a:buFont typeface="Calibri" panose="020B0604020202020204" pitchFamily="34" charset="0"/>
              <a:buChar char="-"/>
            </a:pPr>
            <a:r>
              <a:rPr lang="nl-NL" sz="2400" dirty="0">
                <a:ea typeface="Calibri"/>
                <a:cs typeface="Calibri"/>
              </a:rPr>
              <a:t>Assistent-leerlingen: Mw. </a:t>
            </a:r>
            <a:r>
              <a:rPr lang="nl-NL" sz="2400" err="1">
                <a:ea typeface="Calibri"/>
                <a:cs typeface="Calibri"/>
              </a:rPr>
              <a:t>Raiza</a:t>
            </a:r>
            <a:r>
              <a:rPr lang="nl-NL" sz="2400" dirty="0">
                <a:ea typeface="Calibri"/>
                <a:cs typeface="Calibri"/>
              </a:rPr>
              <a:t> Kramers</a:t>
            </a:r>
          </a:p>
          <a:p>
            <a:pPr marL="914400" lvl="1" indent="-457200">
              <a:lnSpc>
                <a:spcPct val="100000"/>
              </a:lnSpc>
              <a:buFont typeface="Courier New" panose="020B0604020202020204" pitchFamily="34" charset="0"/>
              <a:buChar char="o"/>
            </a:pPr>
            <a:r>
              <a:rPr lang="nl-NL" sz="2000" dirty="0">
                <a:ea typeface="Calibri"/>
                <a:cs typeface="Calibri"/>
              </a:rPr>
              <a:t>Ziekmelding, verlofbriefjes, te laat</a:t>
            </a:r>
          </a:p>
          <a:p>
            <a:pPr marL="457200" indent="-457200">
              <a:lnSpc>
                <a:spcPct val="100000"/>
              </a:lnSpc>
              <a:buFont typeface="Calibri,Sans-Serif" panose="020B0604020202020204" pitchFamily="34" charset="0"/>
              <a:buChar char="-"/>
            </a:pPr>
            <a:r>
              <a:rPr lang="nl-NL" sz="2400" err="1">
                <a:ea typeface="Calibri"/>
                <a:cs typeface="Calibri"/>
              </a:rPr>
              <a:t>Leerlingcoördinator</a:t>
            </a:r>
            <a:r>
              <a:rPr lang="nl-NL" sz="2400" dirty="0">
                <a:ea typeface="Calibri"/>
                <a:cs typeface="Calibri"/>
              </a:rPr>
              <a:t>: Mw. Sanne Abdul </a:t>
            </a:r>
          </a:p>
          <a:p>
            <a:pPr marL="914400" lvl="1" indent="-457200">
              <a:lnSpc>
                <a:spcPct val="100000"/>
              </a:lnSpc>
              <a:buFont typeface="Courier New,monospace" panose="020B0604020202020204" pitchFamily="34" charset="0"/>
              <a:buChar char="o"/>
            </a:pPr>
            <a:r>
              <a:rPr lang="nl-NL" sz="2000" dirty="0">
                <a:ea typeface="Calibri"/>
                <a:cs typeface="Calibri"/>
              </a:rPr>
              <a:t>Bijzonder verlof, </a:t>
            </a:r>
            <a:r>
              <a:rPr lang="nl-NL" sz="2000" err="1">
                <a:ea typeface="Calibri"/>
                <a:cs typeface="Calibri"/>
              </a:rPr>
              <a:t>leerlingzaken</a:t>
            </a:r>
            <a:endParaRPr lang="en-US" sz="2000" err="1">
              <a:ea typeface="Calibri"/>
              <a:cs typeface="Calibri"/>
            </a:endParaRPr>
          </a:p>
          <a:p>
            <a:pPr marL="457200" indent="-457200">
              <a:lnSpc>
                <a:spcPct val="100000"/>
              </a:lnSpc>
              <a:buFont typeface="Calibri,Sans-Serif" panose="020B0604020202020204" pitchFamily="34" charset="0"/>
              <a:buChar char="-"/>
            </a:pPr>
            <a:r>
              <a:rPr lang="nl-NL" sz="2400" dirty="0">
                <a:ea typeface="Calibri"/>
                <a:cs typeface="Calibri"/>
              </a:rPr>
              <a:t>Verzuimcoördinator: Mw. Wendy Aerts en Dhr. Kjell Willemstein</a:t>
            </a:r>
            <a:endParaRPr lang="en-US" sz="2400">
              <a:ea typeface="Calibri"/>
              <a:cs typeface="Calibri"/>
            </a:endParaRPr>
          </a:p>
          <a:p>
            <a:pPr marL="914400" lvl="1" indent="-457200">
              <a:lnSpc>
                <a:spcPct val="100000"/>
              </a:lnSpc>
              <a:buFont typeface="Courier New,monospace" panose="020B0604020202020204" pitchFamily="34" charset="0"/>
              <a:buChar char="o"/>
            </a:pPr>
            <a:r>
              <a:rPr lang="nl-NL" sz="2000" dirty="0">
                <a:ea typeface="Calibri"/>
                <a:cs typeface="Calibri"/>
              </a:rPr>
              <a:t>Langdurige ziekte en ongeoorloofd verzuim</a:t>
            </a:r>
            <a:endParaRPr lang="en-US" sz="2000" dirty="0">
              <a:ea typeface="Calibri"/>
              <a:cs typeface="Calibri"/>
            </a:endParaRPr>
          </a:p>
          <a:p>
            <a:pPr marL="457200" indent="-457200">
              <a:lnSpc>
                <a:spcPct val="100000"/>
              </a:lnSpc>
              <a:buFont typeface="Calibri,Sans-Serif" panose="020B0604020202020204" pitchFamily="34" charset="0"/>
              <a:buChar char="-"/>
            </a:pPr>
            <a:r>
              <a:rPr lang="nl-NL" sz="2400" dirty="0">
                <a:ea typeface="Calibri"/>
                <a:cs typeface="Calibri"/>
              </a:rPr>
              <a:t>Ondersteuningscoördinator: Mw.  Laura Michels en mw. Petra </a:t>
            </a:r>
            <a:r>
              <a:rPr lang="nl-NL" sz="2400" dirty="0" err="1">
                <a:ea typeface="Calibri"/>
                <a:cs typeface="Calibri"/>
              </a:rPr>
              <a:t>Holsheimer</a:t>
            </a:r>
            <a:r>
              <a:rPr lang="nl-NL" sz="2400" dirty="0">
                <a:ea typeface="Calibri"/>
                <a:cs typeface="Calibri"/>
              </a:rPr>
              <a:t> </a:t>
            </a:r>
            <a:endParaRPr lang="en-US" sz="2000">
              <a:ea typeface="Calibri"/>
              <a:cs typeface="Calibri"/>
            </a:endParaRPr>
          </a:p>
          <a:p>
            <a:pPr marL="914400" lvl="1" indent="-457200">
              <a:lnSpc>
                <a:spcPct val="100000"/>
              </a:lnSpc>
              <a:buFont typeface="Courier New" panose="020B0604020202020204" pitchFamily="34" charset="0"/>
              <a:buChar char="o"/>
            </a:pPr>
            <a:r>
              <a:rPr lang="nl-NL" sz="1600" dirty="0">
                <a:ea typeface="+mn-lt"/>
                <a:cs typeface="+mn-lt"/>
              </a:rPr>
              <a:t>Extra</a:t>
            </a:r>
            <a:r>
              <a:rPr lang="nl-NL" sz="1600" dirty="0">
                <a:ea typeface="Calibri"/>
                <a:cs typeface="Calibri"/>
              </a:rPr>
              <a:t> pedagogische en didactische ondersteuning</a:t>
            </a:r>
            <a:endParaRPr lang="en-US" sz="1600" dirty="0">
              <a:ea typeface="Calibri"/>
              <a:cs typeface="Calibri"/>
            </a:endParaRPr>
          </a:p>
          <a:p>
            <a:pPr marL="457200" indent="-457200">
              <a:lnSpc>
                <a:spcPct val="100000"/>
              </a:lnSpc>
              <a:buFont typeface="Calibri,Sans-Serif" panose="020B0604020202020204" pitchFamily="34" charset="0"/>
              <a:buChar char="-"/>
            </a:pPr>
            <a:r>
              <a:rPr lang="nl-NL" sz="2400" dirty="0">
                <a:ea typeface="Calibri"/>
                <a:cs typeface="Calibri"/>
              </a:rPr>
              <a:t>Teamleider: Dhr. Job Oomen</a:t>
            </a:r>
            <a:endParaRPr lang="en-US" sz="2400" dirty="0">
              <a:ea typeface="Calibri"/>
              <a:cs typeface="Calibri"/>
            </a:endParaRPr>
          </a:p>
          <a:p>
            <a:pPr marL="914400" lvl="1" indent="-457200">
              <a:lnSpc>
                <a:spcPct val="100000"/>
              </a:lnSpc>
              <a:buFont typeface="Courier New,monospace" panose="020B0604020202020204" pitchFamily="34" charset="0"/>
              <a:buChar char="o"/>
            </a:pPr>
            <a:r>
              <a:rPr lang="nl-NL" sz="2000" dirty="0">
                <a:ea typeface="Calibri"/>
                <a:cs typeface="Calibri"/>
              </a:rPr>
              <a:t>Leerlingen en onderwijs KED25 en KED24</a:t>
            </a:r>
          </a:p>
          <a:p>
            <a:pPr marL="914400" lvl="1" indent="-457200">
              <a:buFont typeface="Courier New,monospace" panose="020B0604020202020204" pitchFamily="34" charset="0"/>
              <a:buChar char="o"/>
            </a:pPr>
            <a:endParaRPr lang="nl-NL" dirty="0">
              <a:ea typeface="Calibri"/>
              <a:cs typeface="Calibri"/>
            </a:endParaRPr>
          </a:p>
          <a:p>
            <a:pPr marL="914400" lvl="1" indent="-457200">
              <a:buFont typeface="Courier New,monospace" panose="020B0604020202020204" pitchFamily="34" charset="0"/>
              <a:buChar char="o"/>
            </a:pPr>
            <a:endParaRPr lang="nl-NL" dirty="0">
              <a:ea typeface="Calibri"/>
              <a:cs typeface="Calibri"/>
            </a:endParaRPr>
          </a:p>
          <a:p>
            <a:pPr marL="914400" lvl="1" indent="-457200">
              <a:buFont typeface="Courier New" panose="020B0604020202020204" pitchFamily="34" charset="0"/>
              <a:buChar char="o"/>
            </a:pPr>
            <a:endParaRPr lang="nl-NL" dirty="0">
              <a:ea typeface="Calibri"/>
              <a:cs typeface="Calibri"/>
            </a:endParaRP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813336EB-AC85-18F3-500F-21C52B8D2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2985" y="415925"/>
            <a:ext cx="5286648" cy="126941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4500" b="1" dirty="0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Wie voor wat?</a:t>
            </a:r>
            <a:endParaRPr lang="nl-NL">
              <a:solidFill>
                <a:srgbClr val="089962"/>
              </a:solidFill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967630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4F7186-2E05-A56E-7D9D-2F31CD5AE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AAC7A78-3398-4C67-F8B0-66FE26268E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3385"/>
            <a:ext cx="10505440" cy="449357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nl-NL"/>
              <a:t>Aan het einde van deze avond:</a:t>
            </a:r>
            <a:endParaRPr lang="nl-NL" dirty="0"/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>
                <a:ea typeface="Calibri" panose="020F0502020204030204"/>
                <a:cs typeface="Calibri" panose="020F0502020204030204"/>
              </a:rPr>
              <a:t>heb ik kunnen delen hoe de 1e weken zijn verlopen</a:t>
            </a:r>
            <a:endParaRPr lang="nl-NL" dirty="0">
              <a:ea typeface="Calibri" panose="020F0502020204030204"/>
              <a:cs typeface="Calibri" panose="020F0502020204030204"/>
            </a:endParaRP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>
                <a:ea typeface="Calibri" panose="020F0502020204030204"/>
                <a:cs typeface="Calibri" panose="020F0502020204030204"/>
              </a:rPr>
              <a:t>heb ik inzicht in hoe de 1e weken bij de klasgenoten zijn verlopen</a:t>
            </a:r>
            <a:endParaRPr lang="nl-NL" dirty="0">
              <a:ea typeface="Calibri" panose="020F0502020204030204"/>
              <a:cs typeface="Calibri" panose="020F0502020204030204"/>
            </a:endParaRP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>
                <a:ea typeface="Calibri" panose="020F0502020204030204"/>
                <a:cs typeface="Calibri" panose="020F0502020204030204"/>
              </a:rPr>
              <a:t>kan ik de verschillende onderdelen van KED noemen en toelichten</a:t>
            </a:r>
            <a:endParaRPr lang="nl-NL"/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>
                <a:ea typeface="Calibri" panose="020F0502020204030204"/>
                <a:cs typeface="Calibri" panose="020F0502020204030204"/>
              </a:rPr>
              <a:t>kan ik de verschillende gesprekken die worden gevoerd benoemen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dirty="0">
                <a:ea typeface="Calibri" panose="020F0502020204030204"/>
                <a:cs typeface="Calibri" panose="020F0502020204030204"/>
              </a:rPr>
              <a:t>kan ik uitleggen hoe de </a:t>
            </a:r>
            <a:r>
              <a:rPr lang="nl-NL" dirty="0" err="1">
                <a:ea typeface="Calibri" panose="020F0502020204030204"/>
                <a:cs typeface="Calibri" panose="020F0502020204030204"/>
              </a:rPr>
              <a:t>leerlingbesprekingen</a:t>
            </a:r>
            <a:r>
              <a:rPr lang="nl-NL">
                <a:ea typeface="Calibri" panose="020F0502020204030204"/>
                <a:cs typeface="Calibri" panose="020F0502020204030204"/>
              </a:rPr>
              <a:t> gevoerd worden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dirty="0">
                <a:ea typeface="Calibri" panose="020F0502020204030204"/>
                <a:cs typeface="Calibri" panose="020F0502020204030204"/>
              </a:rPr>
              <a:t>weet ik welke verschillende buitenschoolse activiteiten er dit </a:t>
            </a:r>
            <a:r>
              <a:rPr lang="nl-NL">
                <a:ea typeface="Calibri" panose="020F0502020204030204"/>
                <a:cs typeface="Calibri" panose="020F0502020204030204"/>
              </a:rPr>
              <a:t>schooljaar zijn</a:t>
            </a:r>
            <a:endParaRPr lang="nl-NL" dirty="0">
              <a:ea typeface="Calibri" panose="020F0502020204030204"/>
              <a:cs typeface="Calibri" panose="020F0502020204030204"/>
            </a:endParaRP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>
                <a:ea typeface="Calibri" panose="020F0502020204030204"/>
                <a:cs typeface="Calibri" panose="020F0502020204030204"/>
              </a:rPr>
              <a:t>weet ik voor welke zaken ik welke persoon binnen de school kan raadplegen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2A306082-7E76-3230-5FCE-0EE708157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2985" y="415925"/>
            <a:ext cx="7526184" cy="126941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4500" b="1" dirty="0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Doelen ouderavond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69288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AE7CC-8ACB-CE73-A4F4-B8B9C49591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012CBC9-D17A-BAC5-28E6-BC4F8907BE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3385"/>
            <a:ext cx="10505440" cy="449357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l-NL" dirty="0">
                <a:ea typeface="+mn-lt"/>
                <a:cs typeface="+mn-lt"/>
                <a:hlinkClick r:id="rId3"/>
              </a:rPr>
              <a:t>https://www.lessonup.com/nl/lesson/wJNk7QgZjGtZBSGDX?utm_source=app&amp;utm_campaign=shared-lesson-app&amp;utm_content=1758807381384&amp;utm_medium=shared-link</a:t>
            </a:r>
            <a:r>
              <a:rPr lang="nl-NL" dirty="0">
                <a:ea typeface="+mn-lt"/>
                <a:cs typeface="+mn-lt"/>
              </a:rPr>
              <a:t> </a:t>
            </a:r>
            <a:endParaRPr lang="nl-NL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2FDC7F58-4FCC-CAA1-FCAF-147B42F6F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2985" y="415925"/>
            <a:ext cx="7526184" cy="126941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4500" b="1" dirty="0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De 1e weken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08352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9D382FB-A2E7-16C2-BE7F-E571B0B40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3385"/>
            <a:ext cx="10505440" cy="449357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l-NL" dirty="0"/>
              <a:t>Vaste onderdelen KED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err="1">
                <a:ea typeface="Calibri" panose="020F0502020204030204"/>
                <a:cs typeface="Calibri" panose="020F0502020204030204"/>
              </a:rPr>
              <a:t>Dagstart</a:t>
            </a:r>
            <a:endParaRPr lang="nl-NL" dirty="0" err="1">
              <a:ea typeface="Calibri" panose="020F0502020204030204"/>
              <a:cs typeface="Calibri" panose="020F0502020204030204"/>
            </a:endParaRP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dirty="0">
                <a:ea typeface="Calibri" panose="020F0502020204030204"/>
                <a:cs typeface="Calibri" panose="020F0502020204030204"/>
              </a:rPr>
              <a:t>Leeractiviteit (lezing, </a:t>
            </a:r>
            <a:r>
              <a:rPr lang="nl-NL" dirty="0" err="1">
                <a:ea typeface="Calibri" panose="020F0502020204030204"/>
                <a:cs typeface="Calibri" panose="020F0502020204030204"/>
              </a:rPr>
              <a:t>labsessie</a:t>
            </a:r>
            <a:r>
              <a:rPr lang="nl-NL" dirty="0">
                <a:ea typeface="Calibri" panose="020F0502020204030204"/>
                <a:cs typeface="Calibri" panose="020F0502020204030204"/>
              </a:rPr>
              <a:t>, communicatiesessie, seminar)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dirty="0">
                <a:ea typeface="Calibri" panose="020F0502020204030204"/>
                <a:cs typeface="Calibri" panose="020F0502020204030204"/>
              </a:rPr>
              <a:t>Workshop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dirty="0">
                <a:ea typeface="Calibri" panose="020F0502020204030204"/>
                <a:cs typeface="Calibri" panose="020F0502020204030204"/>
              </a:rPr>
              <a:t>Coaching</a:t>
            </a:r>
            <a:endParaRPr lang="nl-NL" dirty="0">
              <a:ea typeface="+mn-lt"/>
              <a:cs typeface="+mn-lt"/>
            </a:endParaRP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6613E95B-2118-DCA8-97F8-E627D1666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2985" y="415925"/>
            <a:ext cx="7526184" cy="1269416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nl-NL" sz="4500" b="1" dirty="0" err="1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Kunskapsskolan</a:t>
            </a:r>
            <a:r>
              <a:rPr lang="nl-NL" sz="4500" b="1" dirty="0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-onderwijs (KED)</a:t>
            </a:r>
          </a:p>
        </p:txBody>
      </p:sp>
    </p:spTree>
    <p:extLst>
      <p:ext uri="{BB962C8B-B14F-4D97-AF65-F5344CB8AC3E}">
        <p14:creationId xmlns:p14="http://schemas.microsoft.com/office/powerpoint/2010/main" val="3016872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9AF119-4E6D-84DC-BD1B-F3ED24E74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8F3D8A9-0624-397E-7212-DA90D1E077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9411" y="1458005"/>
            <a:ext cx="10505440" cy="449357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l-NL" dirty="0"/>
              <a:t>Workshop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dirty="0">
                <a:ea typeface="Calibri"/>
                <a:cs typeface="Calibri"/>
              </a:rPr>
              <a:t>Leerling heeft regie over wat te doen/leren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dirty="0">
                <a:ea typeface="Calibri"/>
                <a:cs typeface="Calibri"/>
              </a:rPr>
              <a:t>Docent begeleidt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dirty="0">
                <a:ea typeface="Calibri"/>
                <a:cs typeface="Calibri"/>
              </a:rPr>
              <a:t>Zelf in plannen</a:t>
            </a:r>
            <a:br>
              <a:rPr lang="nl-NL" dirty="0">
                <a:ea typeface="Calibri"/>
                <a:cs typeface="Calibri"/>
              </a:rPr>
            </a:br>
            <a:r>
              <a:rPr lang="nl-NL" dirty="0">
                <a:ea typeface="Calibri"/>
                <a:cs typeface="Calibri"/>
              </a:rPr>
              <a:t>(vanaf na de </a:t>
            </a:r>
            <a:br>
              <a:rPr lang="nl-NL" dirty="0">
                <a:ea typeface="Calibri"/>
                <a:cs typeface="Calibri"/>
              </a:rPr>
            </a:br>
            <a:r>
              <a:rPr lang="nl-NL" dirty="0">
                <a:ea typeface="Calibri"/>
                <a:cs typeface="Calibri"/>
              </a:rPr>
              <a:t>herfstvakantie)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67D6F2A3-BFCA-5B3D-5600-2A6F211DF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2985" y="415925"/>
            <a:ext cx="7526184" cy="1269416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nl-NL" sz="4500" b="1" err="1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Kunskapsskolan</a:t>
            </a:r>
            <a:r>
              <a:rPr lang="nl-NL" sz="4500" b="1" dirty="0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-onderwijs (KED)</a:t>
            </a:r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71213491-4204-613B-5F0E-29676F7703FA}"/>
              </a:ext>
            </a:extLst>
          </p:cNvPr>
          <p:cNvGrpSpPr/>
          <p:nvPr/>
        </p:nvGrpSpPr>
        <p:grpSpPr>
          <a:xfrm>
            <a:off x="3927469" y="2354165"/>
            <a:ext cx="8068277" cy="4810919"/>
            <a:chOff x="2006370" y="1817545"/>
            <a:chExt cx="9989376" cy="5326074"/>
          </a:xfrm>
        </p:grpSpPr>
        <p:pic>
          <p:nvPicPr>
            <p:cNvPr id="4" name="Afbeelding 3" descr="Afbeelding met tekst, nummer, Parallel, diagram&#10;&#10;Door AI gegenereerde inhoud is mogelijk onjuist.">
              <a:extLst>
                <a:ext uri="{FF2B5EF4-FFF2-40B4-BE49-F238E27FC236}">
                  <a16:creationId xmlns:a16="http://schemas.microsoft.com/office/drawing/2014/main" id="{C3C6FC37-0D2B-4D98-0BDA-660C1587E5D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-88" t="-3023" r="92429" b="-12326"/>
            <a:stretch>
              <a:fillRect/>
            </a:stretch>
          </p:blipFill>
          <p:spPr>
            <a:xfrm>
              <a:off x="2006370" y="1817545"/>
              <a:ext cx="933741" cy="5326074"/>
            </a:xfrm>
            <a:prstGeom prst="rect">
              <a:avLst/>
            </a:prstGeom>
          </p:spPr>
        </p:pic>
        <p:pic>
          <p:nvPicPr>
            <p:cNvPr id="2" name="Afbeelding 1" descr="Afbeelding met tekst, nummer, Parallel, diagram&#10;&#10;Door AI gegenereerde inhoud is mogelijk onjuist.">
              <a:extLst>
                <a:ext uri="{FF2B5EF4-FFF2-40B4-BE49-F238E27FC236}">
                  <a16:creationId xmlns:a16="http://schemas.microsoft.com/office/drawing/2014/main" id="{D85D524A-DEB4-67EE-4027-8385D2E327E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16400" r="8390" b="201"/>
            <a:stretch>
              <a:fillRect/>
            </a:stretch>
          </p:blipFill>
          <p:spPr>
            <a:xfrm>
              <a:off x="2826154" y="1958083"/>
              <a:ext cx="9169592" cy="4608106"/>
            </a:xfrm>
            <a:prstGeom prst="rect">
              <a:avLst/>
            </a:prstGeom>
          </p:spPr>
        </p:pic>
      </p:grpSp>
      <p:sp>
        <p:nvSpPr>
          <p:cNvPr id="7" name="Ovaal 6">
            <a:extLst>
              <a:ext uri="{FF2B5EF4-FFF2-40B4-BE49-F238E27FC236}">
                <a16:creationId xmlns:a16="http://schemas.microsoft.com/office/drawing/2014/main" id="{EB033F4C-C950-CB6F-3FDD-497B9F98763D}"/>
              </a:ext>
            </a:extLst>
          </p:cNvPr>
          <p:cNvSpPr/>
          <p:nvPr/>
        </p:nvSpPr>
        <p:spPr>
          <a:xfrm>
            <a:off x="8089919" y="3339982"/>
            <a:ext cx="170515" cy="1562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>
            <a:extLst>
              <a:ext uri="{FF2B5EF4-FFF2-40B4-BE49-F238E27FC236}">
                <a16:creationId xmlns:a16="http://schemas.microsoft.com/office/drawing/2014/main" id="{F5350C3C-63C3-EB2E-B4BF-4E391471AB66}"/>
              </a:ext>
            </a:extLst>
          </p:cNvPr>
          <p:cNvSpPr/>
          <p:nvPr/>
        </p:nvSpPr>
        <p:spPr>
          <a:xfrm>
            <a:off x="6469327" y="4123447"/>
            <a:ext cx="170515" cy="1562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>
            <a:extLst>
              <a:ext uri="{FF2B5EF4-FFF2-40B4-BE49-F238E27FC236}">
                <a16:creationId xmlns:a16="http://schemas.microsoft.com/office/drawing/2014/main" id="{2EA9CFFD-5AC9-7223-A287-D6B453E4FE39}"/>
              </a:ext>
            </a:extLst>
          </p:cNvPr>
          <p:cNvSpPr/>
          <p:nvPr/>
        </p:nvSpPr>
        <p:spPr>
          <a:xfrm>
            <a:off x="8089919" y="4123447"/>
            <a:ext cx="170515" cy="1562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>
            <a:extLst>
              <a:ext uri="{FF2B5EF4-FFF2-40B4-BE49-F238E27FC236}">
                <a16:creationId xmlns:a16="http://schemas.microsoft.com/office/drawing/2014/main" id="{6B5A2D22-2683-D10F-5E18-24B10A5F63B9}"/>
              </a:ext>
            </a:extLst>
          </p:cNvPr>
          <p:cNvSpPr/>
          <p:nvPr/>
        </p:nvSpPr>
        <p:spPr>
          <a:xfrm>
            <a:off x="10000285" y="4123446"/>
            <a:ext cx="170515" cy="1562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Ovaal 11">
            <a:extLst>
              <a:ext uri="{FF2B5EF4-FFF2-40B4-BE49-F238E27FC236}">
                <a16:creationId xmlns:a16="http://schemas.microsoft.com/office/drawing/2014/main" id="{AE2017C6-37EB-A80B-A9D4-189EE18252A6}"/>
              </a:ext>
            </a:extLst>
          </p:cNvPr>
          <p:cNvSpPr/>
          <p:nvPr/>
        </p:nvSpPr>
        <p:spPr>
          <a:xfrm>
            <a:off x="6458595" y="4906911"/>
            <a:ext cx="170515" cy="1562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Ovaal 12">
            <a:extLst>
              <a:ext uri="{FF2B5EF4-FFF2-40B4-BE49-F238E27FC236}">
                <a16:creationId xmlns:a16="http://schemas.microsoft.com/office/drawing/2014/main" id="{B8022C95-67FD-6805-EFB3-64AA954B6301}"/>
              </a:ext>
            </a:extLst>
          </p:cNvPr>
          <p:cNvSpPr/>
          <p:nvPr/>
        </p:nvSpPr>
        <p:spPr>
          <a:xfrm>
            <a:off x="10000285" y="4906911"/>
            <a:ext cx="170515" cy="1562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Ovaal 13">
            <a:extLst>
              <a:ext uri="{FF2B5EF4-FFF2-40B4-BE49-F238E27FC236}">
                <a16:creationId xmlns:a16="http://schemas.microsoft.com/office/drawing/2014/main" id="{B753A911-E70F-40AD-EDA6-645B265E0CD3}"/>
              </a:ext>
            </a:extLst>
          </p:cNvPr>
          <p:cNvSpPr/>
          <p:nvPr/>
        </p:nvSpPr>
        <p:spPr>
          <a:xfrm>
            <a:off x="6458594" y="5690376"/>
            <a:ext cx="170515" cy="1562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Ovaal 14">
            <a:extLst>
              <a:ext uri="{FF2B5EF4-FFF2-40B4-BE49-F238E27FC236}">
                <a16:creationId xmlns:a16="http://schemas.microsoft.com/office/drawing/2014/main" id="{667C5E60-706F-6921-2190-5D22B7F4AE54}"/>
              </a:ext>
            </a:extLst>
          </p:cNvPr>
          <p:cNvSpPr/>
          <p:nvPr/>
        </p:nvSpPr>
        <p:spPr>
          <a:xfrm>
            <a:off x="6458594" y="6463108"/>
            <a:ext cx="170515" cy="1562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Ovaal 15">
            <a:extLst>
              <a:ext uri="{FF2B5EF4-FFF2-40B4-BE49-F238E27FC236}">
                <a16:creationId xmlns:a16="http://schemas.microsoft.com/office/drawing/2014/main" id="{232A2593-5491-1C88-3A26-AF88482364D2}"/>
              </a:ext>
            </a:extLst>
          </p:cNvPr>
          <p:cNvSpPr/>
          <p:nvPr/>
        </p:nvSpPr>
        <p:spPr>
          <a:xfrm>
            <a:off x="7553298" y="6463108"/>
            <a:ext cx="170515" cy="1562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Ovaal 16">
            <a:extLst>
              <a:ext uri="{FF2B5EF4-FFF2-40B4-BE49-F238E27FC236}">
                <a16:creationId xmlns:a16="http://schemas.microsoft.com/office/drawing/2014/main" id="{88259CBF-F081-AE22-6AEC-02FADB6F3290}"/>
              </a:ext>
            </a:extLst>
          </p:cNvPr>
          <p:cNvSpPr/>
          <p:nvPr/>
        </p:nvSpPr>
        <p:spPr>
          <a:xfrm>
            <a:off x="8089918" y="6463109"/>
            <a:ext cx="170515" cy="1562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Ovaal 17">
            <a:extLst>
              <a:ext uri="{FF2B5EF4-FFF2-40B4-BE49-F238E27FC236}">
                <a16:creationId xmlns:a16="http://schemas.microsoft.com/office/drawing/2014/main" id="{B4DAF305-8324-881A-DA7A-2591F47A8720}"/>
              </a:ext>
            </a:extLst>
          </p:cNvPr>
          <p:cNvSpPr/>
          <p:nvPr/>
        </p:nvSpPr>
        <p:spPr>
          <a:xfrm>
            <a:off x="10000285" y="6463109"/>
            <a:ext cx="170515" cy="1562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275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245D8F-6BF9-AFD3-DC7B-639AF1C66E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574895A-8117-B8ED-7CEF-3AE560BFA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3385"/>
            <a:ext cx="10505440" cy="449357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dirty="0">
                <a:ea typeface="Calibri"/>
                <a:cs typeface="Calibri"/>
              </a:rPr>
              <a:t>3x per jaar LOC-gesprekken (Leerling-Ouder-Coach)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nl-NL" dirty="0">
                <a:ea typeface="Calibri"/>
                <a:cs typeface="Calibri"/>
              </a:rPr>
              <a:t>Lange-termijn-doelen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nl-NL" dirty="0">
                <a:ea typeface="Calibri"/>
                <a:cs typeface="Calibri"/>
              </a:rPr>
              <a:t>Bespreken voortgang en conclusie </a:t>
            </a:r>
            <a:r>
              <a:rPr lang="nl-NL" dirty="0" err="1">
                <a:ea typeface="Calibri"/>
                <a:cs typeface="Calibri"/>
              </a:rPr>
              <a:t>leerlingbesprekingen</a:t>
            </a:r>
            <a:endParaRPr lang="nl-NL">
              <a:ea typeface="Calibri"/>
              <a:cs typeface="Calibri"/>
            </a:endParaRPr>
          </a:p>
          <a:p>
            <a:pPr marL="914400" lvl="1" indent="-457200">
              <a:buFont typeface="Courier New" panose="020B0604020202020204" pitchFamily="34" charset="0"/>
              <a:buChar char="o"/>
            </a:pPr>
            <a:endParaRPr lang="nl-NL" dirty="0">
              <a:ea typeface="Calibri"/>
              <a:cs typeface="Calibri"/>
            </a:endParaRP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dirty="0">
                <a:ea typeface="Calibri"/>
                <a:cs typeface="Calibri"/>
              </a:rPr>
              <a:t>Wekelijks coachgesprek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nl-NL" dirty="0">
                <a:ea typeface="Calibri"/>
                <a:cs typeface="Calibri"/>
              </a:rPr>
              <a:t>Algeheel welzijn (school, stamgroep, thuis)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nl-NL" dirty="0">
                <a:ea typeface="Calibri"/>
                <a:cs typeface="Calibri"/>
              </a:rPr>
              <a:t>Korte-termijn-doelen</a:t>
            </a:r>
            <a:endParaRPr lang="nl-NL" dirty="0"/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nl-NL" dirty="0">
                <a:ea typeface="Calibri"/>
                <a:cs typeface="Calibri"/>
              </a:rPr>
              <a:t>Planning 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nl-NL" dirty="0">
                <a:ea typeface="Calibri"/>
                <a:cs typeface="Calibri"/>
              </a:rPr>
              <a:t>Voorbereiding en feedback van afsluitingen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42C1A011-20FD-B9D6-FE4C-2859536A3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2985" y="415925"/>
            <a:ext cx="6169453" cy="1269416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nl-NL" sz="4500" b="1" dirty="0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LOC- en coachgesprekken</a:t>
            </a:r>
          </a:p>
        </p:txBody>
      </p:sp>
    </p:spTree>
    <p:extLst>
      <p:ext uri="{BB962C8B-B14F-4D97-AF65-F5344CB8AC3E}">
        <p14:creationId xmlns:p14="http://schemas.microsoft.com/office/powerpoint/2010/main" val="792158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656CCA-0E92-4452-9D8E-7814DF3C3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57CF8ED-1AE4-70CD-5DE2-1E47892B80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3385"/>
            <a:ext cx="10505440" cy="449357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nl-NL" dirty="0">
                <a:ea typeface="Calibri"/>
                <a:cs typeface="Calibri"/>
              </a:rPr>
              <a:t>December 2025, april 2026, juli 2026 (determinatie)</a:t>
            </a:r>
          </a:p>
          <a:p>
            <a:pPr marL="457200" indent="-457200"/>
            <a:r>
              <a:rPr lang="nl-NL" dirty="0">
                <a:ea typeface="Calibri"/>
                <a:cs typeface="Calibri"/>
              </a:rPr>
              <a:t>Elke leerling wordt besproken</a:t>
            </a:r>
          </a:p>
          <a:p>
            <a:pPr marL="457200" indent="-457200"/>
            <a:r>
              <a:rPr lang="nl-NL" dirty="0">
                <a:ea typeface="Calibri"/>
                <a:cs typeface="Calibri"/>
              </a:rPr>
              <a:t>Vakdocenten bespreken executieve functies en gemaakte afsluitingen</a:t>
            </a:r>
          </a:p>
          <a:p>
            <a:pPr marL="457200" indent="-457200"/>
            <a:r>
              <a:rPr lang="nl-NL" dirty="0">
                <a:ea typeface="Calibri"/>
                <a:cs typeface="Calibri"/>
              </a:rPr>
              <a:t>Einde schooljaar per vak een </a:t>
            </a:r>
            <a:r>
              <a:rPr lang="nl-NL" err="1">
                <a:ea typeface="Calibri"/>
                <a:cs typeface="Calibri"/>
              </a:rPr>
              <a:t>vakadvies</a:t>
            </a:r>
            <a:r>
              <a:rPr lang="nl-NL" dirty="0">
                <a:ea typeface="Calibri"/>
                <a:cs typeface="Calibri"/>
              </a:rPr>
              <a:t> (negatief, twijfel, positief)</a:t>
            </a:r>
          </a:p>
          <a:p>
            <a:pPr marL="0" indent="0">
              <a:buNone/>
            </a:pPr>
            <a:endParaRPr lang="nl-NL" dirty="0">
              <a:ea typeface="Calibri"/>
              <a:cs typeface="Calibri"/>
            </a:endParaRP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3BF4A7E2-BDB9-2238-AB23-1E9A229D3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2985" y="415925"/>
            <a:ext cx="5807038" cy="126941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4500" b="1" err="1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Leerlingbesprekingen</a:t>
            </a:r>
            <a:endParaRPr lang="nl-NL" sz="4500" b="1">
              <a:solidFill>
                <a:srgbClr val="089962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74988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D9D96-D9E6-DBD3-B61B-68CD0989EA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>
            <a:extLst>
              <a:ext uri="{FF2B5EF4-FFF2-40B4-BE49-F238E27FC236}">
                <a16:creationId xmlns:a16="http://schemas.microsoft.com/office/drawing/2014/main" id="{B0293298-1F1D-A268-6CEB-E2020153A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2985" y="415925"/>
            <a:ext cx="5807038" cy="126941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4500" b="1" dirty="0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Executieve functies</a:t>
            </a:r>
          </a:p>
        </p:txBody>
      </p:sp>
      <p:pic>
        <p:nvPicPr>
          <p:cNvPr id="5" name="Afbeelding 4" descr="Afbeelding met tekst, Lettertype, schermopname, logo&#10;&#10;Door AI gegenereerde inhoud is mogelijk onjuist.">
            <a:extLst>
              <a:ext uri="{FF2B5EF4-FFF2-40B4-BE49-F238E27FC236}">
                <a16:creationId xmlns:a16="http://schemas.microsoft.com/office/drawing/2014/main" id="{7386984A-F7AA-CE26-226D-11B84A0391E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755" r="1608" b="13669"/>
          <a:stretch>
            <a:fillRect/>
          </a:stretch>
        </p:blipFill>
        <p:spPr>
          <a:xfrm>
            <a:off x="190697" y="1296394"/>
            <a:ext cx="3590198" cy="1313338"/>
          </a:xfrm>
          <a:prstGeom prst="rect">
            <a:avLst/>
          </a:prstGeom>
        </p:spPr>
      </p:pic>
      <p:pic>
        <p:nvPicPr>
          <p:cNvPr id="6" name="Afbeelding 5" descr="Afbeelding met tekst, Lettertype, schermopname, ontwerp&#10;&#10;Door AI gegenereerde inhoud is mogelijk onjuist.">
            <a:extLst>
              <a:ext uri="{FF2B5EF4-FFF2-40B4-BE49-F238E27FC236}">
                <a16:creationId xmlns:a16="http://schemas.microsoft.com/office/drawing/2014/main" id="{ABF26136-15D0-E80C-4C79-9B594615A7D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4831"/>
          <a:stretch>
            <a:fillRect/>
          </a:stretch>
        </p:blipFill>
        <p:spPr>
          <a:xfrm>
            <a:off x="215733" y="2605937"/>
            <a:ext cx="3575539" cy="1432517"/>
          </a:xfrm>
          <a:prstGeom prst="rect">
            <a:avLst/>
          </a:prstGeom>
        </p:spPr>
      </p:pic>
      <p:pic>
        <p:nvPicPr>
          <p:cNvPr id="7" name="Afbeelding 6" descr="Afbeelding met tekst, schermopname, Lettertype&#10;&#10;Door AI gegenereerde inhoud is mogelijk onjuist.">
            <a:extLst>
              <a:ext uri="{FF2B5EF4-FFF2-40B4-BE49-F238E27FC236}">
                <a16:creationId xmlns:a16="http://schemas.microsoft.com/office/drawing/2014/main" id="{1C706392-BB94-7A17-5B3E-54E7F3D5CF1F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295" r="2053" b="7463"/>
          <a:stretch>
            <a:fillRect/>
          </a:stretch>
        </p:blipFill>
        <p:spPr>
          <a:xfrm>
            <a:off x="7925228" y="5174567"/>
            <a:ext cx="4052458" cy="1314732"/>
          </a:xfrm>
          <a:prstGeom prst="rect">
            <a:avLst/>
          </a:prstGeom>
          <a:ln>
            <a:noFill/>
          </a:ln>
        </p:spPr>
      </p:pic>
      <p:pic>
        <p:nvPicPr>
          <p:cNvPr id="9" name="Afbeelding 8" descr="Afbeelding met tekst, Lettertype, schermopname, logo&#10;&#10;Door AI gegenereerde inhoud is mogelijk onjuist.">
            <a:extLst>
              <a:ext uri="{FF2B5EF4-FFF2-40B4-BE49-F238E27FC236}">
                <a16:creationId xmlns:a16="http://schemas.microsoft.com/office/drawing/2014/main" id="{51523368-E530-988C-A1A8-E5626FCA2BCE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-196" r="206" b="6288"/>
          <a:stretch>
            <a:fillRect/>
          </a:stretch>
        </p:blipFill>
        <p:spPr>
          <a:xfrm>
            <a:off x="8570673" y="2600313"/>
            <a:ext cx="3420684" cy="1309263"/>
          </a:xfrm>
          <a:prstGeom prst="rect">
            <a:avLst/>
          </a:prstGeom>
        </p:spPr>
      </p:pic>
      <p:pic>
        <p:nvPicPr>
          <p:cNvPr id="10" name="Afbeelding 9" descr="Afbeelding met tekst, Lettertype, schermopname, visitekaartje&#10;&#10;Door AI gegenereerde inhoud is mogelijk onjuist.">
            <a:extLst>
              <a:ext uri="{FF2B5EF4-FFF2-40B4-BE49-F238E27FC236}">
                <a16:creationId xmlns:a16="http://schemas.microsoft.com/office/drawing/2014/main" id="{AFAEFE9F-E1BF-D31C-48DA-E7BF0A149EF1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-1762" t="8696" r="441" b="13043"/>
          <a:stretch>
            <a:fillRect/>
          </a:stretch>
        </p:blipFill>
        <p:spPr>
          <a:xfrm>
            <a:off x="215733" y="3988113"/>
            <a:ext cx="3731903" cy="1311247"/>
          </a:xfrm>
          <a:prstGeom prst="rect">
            <a:avLst/>
          </a:prstGeom>
        </p:spPr>
      </p:pic>
      <p:pic>
        <p:nvPicPr>
          <p:cNvPr id="11" name="Afbeelding 10" descr="Afbeelding met tekst, Lettertype, schermopname&#10;&#10;Door AI gegenereerde inhoud is mogelijk onjuist.">
            <a:extLst>
              <a:ext uri="{FF2B5EF4-FFF2-40B4-BE49-F238E27FC236}">
                <a16:creationId xmlns:a16="http://schemas.microsoft.com/office/drawing/2014/main" id="{B94DBF38-7A4C-0BBC-8264-7D0964294D2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00011" y="1441066"/>
            <a:ext cx="3793149" cy="1602399"/>
          </a:xfrm>
          <a:prstGeom prst="rect">
            <a:avLst/>
          </a:prstGeom>
          <a:ln>
            <a:noFill/>
          </a:ln>
        </p:spPr>
      </p:pic>
      <p:pic>
        <p:nvPicPr>
          <p:cNvPr id="12" name="Afbeelding 11" descr="Afbeelding met tekst, schermopname&#10;&#10;Door AI gegenereerde inhoud is mogelijk onjuist.">
            <a:extLst>
              <a:ext uri="{FF2B5EF4-FFF2-40B4-BE49-F238E27FC236}">
                <a16:creationId xmlns:a16="http://schemas.microsoft.com/office/drawing/2014/main" id="{C4DEC0B0-DFD1-A17E-0A52-29F940D40E1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79691" y="3887619"/>
            <a:ext cx="4163891" cy="1356214"/>
          </a:xfrm>
          <a:prstGeom prst="rect">
            <a:avLst/>
          </a:prstGeom>
          <a:ln>
            <a:noFill/>
          </a:ln>
        </p:spPr>
      </p:pic>
      <p:pic>
        <p:nvPicPr>
          <p:cNvPr id="13" name="Afbeelding 12" descr="Afbeelding met tekst, Lettertype, schermopname, ontwerp&#10;&#10;Door AI gegenereerde inhoud is mogelijk onjuist.">
            <a:extLst>
              <a:ext uri="{FF2B5EF4-FFF2-40B4-BE49-F238E27FC236}">
                <a16:creationId xmlns:a16="http://schemas.microsoft.com/office/drawing/2014/main" id="{0C6ED76E-F98E-ACFB-D5A8-A17427A878E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686171" y="1351976"/>
            <a:ext cx="3312502" cy="1250706"/>
          </a:xfrm>
          <a:prstGeom prst="rect">
            <a:avLst/>
          </a:prstGeom>
          <a:ln>
            <a:noFill/>
          </a:ln>
        </p:spPr>
      </p:pic>
      <p:pic>
        <p:nvPicPr>
          <p:cNvPr id="14" name="Afbeelding 13" descr="Afbeelding met tekst, Lettertype, visitekaartje, schermopname&#10;&#10;Door AI gegenereerde inhoud is mogelijk onjuist.">
            <a:extLst>
              <a:ext uri="{FF2B5EF4-FFF2-40B4-BE49-F238E27FC236}">
                <a16:creationId xmlns:a16="http://schemas.microsoft.com/office/drawing/2014/main" id="{939E08F5-E2A0-C5CA-D9E5-EA650C89593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049648" y="3021340"/>
            <a:ext cx="3637818" cy="1583349"/>
          </a:xfrm>
          <a:prstGeom prst="rect">
            <a:avLst/>
          </a:prstGeom>
          <a:ln>
            <a:noFill/>
          </a:ln>
        </p:spPr>
      </p:pic>
      <p:pic>
        <p:nvPicPr>
          <p:cNvPr id="15" name="Afbeelding 14" descr="Afbeelding met tekst, visitekaartje, logo, Lettertype&#10;&#10;Door AI gegenereerde inhoud is mogelijk onjuist.">
            <a:extLst>
              <a:ext uri="{FF2B5EF4-FFF2-40B4-BE49-F238E27FC236}">
                <a16:creationId xmlns:a16="http://schemas.microsoft.com/office/drawing/2014/main" id="{556139C0-F8FE-71DE-E3D0-6D128CD6BA82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l="658" t="11429" r="-1097" b="7619"/>
          <a:stretch>
            <a:fillRect/>
          </a:stretch>
        </p:blipFill>
        <p:spPr>
          <a:xfrm>
            <a:off x="212987" y="5175621"/>
            <a:ext cx="3718548" cy="1376654"/>
          </a:xfrm>
          <a:prstGeom prst="rect">
            <a:avLst/>
          </a:prstGeom>
        </p:spPr>
      </p:pic>
      <p:pic>
        <p:nvPicPr>
          <p:cNvPr id="16" name="Afbeelding 15" descr="Afbeelding met tekst, visitekaartje, schermopname, Lettertype&#10;&#10;Door AI gegenereerde inhoud is mogelijk onjuist.">
            <a:extLst>
              <a:ext uri="{FF2B5EF4-FFF2-40B4-BE49-F238E27FC236}">
                <a16:creationId xmlns:a16="http://schemas.microsoft.com/office/drawing/2014/main" id="{213CB925-FDCA-76EB-CC7F-BF867ED92817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2" r="38356"/>
          <a:stretch>
            <a:fillRect/>
          </a:stretch>
        </p:blipFill>
        <p:spPr>
          <a:xfrm>
            <a:off x="5192648" y="4608914"/>
            <a:ext cx="2334376" cy="1430216"/>
          </a:xfrm>
          <a:prstGeom prst="rect">
            <a:avLst/>
          </a:prstGeom>
          <a:ln>
            <a:noFill/>
          </a:ln>
        </p:spPr>
      </p:pic>
      <p:pic>
        <p:nvPicPr>
          <p:cNvPr id="17" name="Afbeelding 16" descr="Afbeelding met tekst, visitekaartje, schermopname, Lettertype&#10;&#10;Door AI gegenereerde inhoud is mogelijk onjuist.">
            <a:extLst>
              <a:ext uri="{FF2B5EF4-FFF2-40B4-BE49-F238E27FC236}">
                <a16:creationId xmlns:a16="http://schemas.microsoft.com/office/drawing/2014/main" id="{458A48C3-8D0D-2B3C-F64C-931B15A3446D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68950" t="1940" b="2025"/>
          <a:stretch>
            <a:fillRect/>
          </a:stretch>
        </p:blipFill>
        <p:spPr>
          <a:xfrm>
            <a:off x="4123707" y="4610653"/>
            <a:ext cx="1177785" cy="1373506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35289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215753-A8E6-F36E-1649-83D11674C0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C034737-873A-A8FA-5803-E1045EAD8A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2775"/>
            <a:ext cx="11048365" cy="449357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Font typeface="Calibri,Sans-Serif" panose="020B0604020202020204" pitchFamily="34" charset="0"/>
              <a:buChar char="-"/>
            </a:pPr>
            <a:r>
              <a:rPr lang="nl-NL" dirty="0">
                <a:ea typeface="Calibri"/>
                <a:cs typeface="Calibri"/>
              </a:rPr>
              <a:t>First Lego League – legowedstrijd (september 2025 t/m februari 2026)</a:t>
            </a:r>
            <a:endParaRPr lang="en-US" dirty="0">
              <a:ea typeface="Calibri"/>
              <a:cs typeface="Calibri"/>
            </a:endParaRPr>
          </a:p>
          <a:p>
            <a:pPr marL="457200" indent="-457200">
              <a:buFont typeface="Calibri,Sans-Serif" panose="020B0604020202020204" pitchFamily="34" charset="0"/>
              <a:buChar char="-"/>
            </a:pPr>
            <a:r>
              <a:rPr lang="nl-NL" dirty="0">
                <a:ea typeface="Calibri"/>
                <a:cs typeface="Calibri"/>
              </a:rPr>
              <a:t>Olympic Moves – sportwedstrijden (februari-maart 2026)</a:t>
            </a:r>
          </a:p>
          <a:p>
            <a:pPr marL="457200" indent="-457200">
              <a:buFont typeface="Calibri,Sans-Serif" panose="020B0604020202020204" pitchFamily="34" charset="0"/>
              <a:buChar char="-"/>
            </a:pPr>
            <a:r>
              <a:rPr lang="nl-NL">
                <a:ea typeface="Calibri"/>
                <a:cs typeface="Calibri"/>
              </a:rPr>
              <a:t>Noord-Brabants</a:t>
            </a:r>
            <a:r>
              <a:rPr lang="nl-NL" dirty="0">
                <a:ea typeface="Calibri"/>
                <a:cs typeface="Calibri"/>
              </a:rPr>
              <a:t> Museum en stad 's </a:t>
            </a:r>
            <a:r>
              <a:rPr lang="nl-NL" err="1">
                <a:ea typeface="Calibri"/>
                <a:cs typeface="Calibri"/>
              </a:rPr>
              <a:t>Hertogenbosch</a:t>
            </a:r>
            <a:r>
              <a:rPr lang="nl-NL" dirty="0">
                <a:ea typeface="Calibri"/>
                <a:cs typeface="Calibri"/>
              </a:rPr>
              <a:t> (april 2026)</a:t>
            </a:r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endParaRPr lang="nl-NL" dirty="0">
              <a:ea typeface="Calibri"/>
              <a:cs typeface="Calibri"/>
            </a:endParaRP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8993907C-B21E-A54B-9A4A-1184661DB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2985" y="415925"/>
            <a:ext cx="6234501" cy="1269416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nl-NL" sz="4500" b="1" dirty="0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Excursies en buitenschoolse activiteiten</a:t>
            </a:r>
            <a:endParaRPr lang="nl-NL">
              <a:solidFill>
                <a:srgbClr val="089962"/>
              </a:solidFill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76151857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 PowerPoint Ruivenmavo" id="{332FEEED-9431-4569-B13D-A3ABB035B02A}" vid="{58A6D83C-5DD7-4873-B432-49234174717C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a9b22fe-4219-408a-8932-e35d6cc5c86a">
      <Terms xmlns="http://schemas.microsoft.com/office/infopath/2007/PartnerControls"/>
    </lcf76f155ced4ddcb4097134ff3c332f>
    <TaxCatchAll xmlns="eb026724-55d9-430c-bfb7-074551e7f28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32D1093CB07E4B8D8957208934C780" ma:contentTypeVersion="16" ma:contentTypeDescription="Create a new document." ma:contentTypeScope="" ma:versionID="b181deba263f305cc1fa9a8a06a81980">
  <xsd:schema xmlns:xsd="http://www.w3.org/2001/XMLSchema" xmlns:xs="http://www.w3.org/2001/XMLSchema" xmlns:p="http://schemas.microsoft.com/office/2006/metadata/properties" xmlns:ns2="8a9b22fe-4219-408a-8932-e35d6cc5c86a" xmlns:ns3="eb026724-55d9-430c-bfb7-074551e7f28a" targetNamespace="http://schemas.microsoft.com/office/2006/metadata/properties" ma:root="true" ma:fieldsID="f36ba4f6d274f3b040ee14a9d2565230" ns2:_="" ns3:_="">
    <xsd:import namespace="8a9b22fe-4219-408a-8932-e35d6cc5c86a"/>
    <xsd:import namespace="eb026724-55d9-430c-bfb7-074551e7f2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9b22fe-4219-408a-8932-e35d6cc5c8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229ee27-d777-417d-abe4-2dc6b9d333a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026724-55d9-430c-bfb7-074551e7f28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462c8498-6ea8-49f7-be4d-1d6cc56fd070}" ma:internalName="TaxCatchAll" ma:showField="CatchAllData" ma:web="eb026724-55d9-430c-bfb7-074551e7f2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50076DF-A517-4582-BF7F-2BBFB1A5F59F}">
  <ds:schemaRefs>
    <ds:schemaRef ds:uri="http://schemas.microsoft.com/office/2006/documentManagement/types"/>
    <ds:schemaRef ds:uri="http://purl.org/dc/elements/1.1/"/>
    <ds:schemaRef ds:uri="71eb9fc4-9aae-4ff6-abd1-ebf577113943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c46ff353-4b5d-46af-b69c-fe85e5d543e2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15F6F56-FA98-474C-85E4-BCBEEAEB42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033416D-C814-44C6-B5A7-44E3A2B10493}"/>
</file>

<file path=docProps/app.xml><?xml version="1.0" encoding="utf-8"?>
<Properties xmlns="http://schemas.openxmlformats.org/officeDocument/2006/extended-properties" xmlns:vt="http://schemas.openxmlformats.org/officeDocument/2006/docPropsVTypes">
  <Template>Template PowerPoint Ruivenmavo</Template>
  <TotalTime>0</TotalTime>
  <Words>128</Words>
  <Application>Microsoft Office PowerPoint</Application>
  <PresentationFormat>Breedbeeld</PresentationFormat>
  <Paragraphs>56</Paragraphs>
  <Slides>10</Slides>
  <Notes>9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1" baseType="lpstr">
      <vt:lpstr>Kantoorthema</vt:lpstr>
      <vt:lpstr>PowerPoint-presentatie</vt:lpstr>
      <vt:lpstr>Doelen ouderavond</vt:lpstr>
      <vt:lpstr>De 1e weken</vt:lpstr>
      <vt:lpstr>Kunskapsskolan-onderwijs (KED)</vt:lpstr>
      <vt:lpstr>Kunskapsskolan-onderwijs (KED)</vt:lpstr>
      <vt:lpstr>LOC- en coachgesprekken</vt:lpstr>
      <vt:lpstr>Leerlingbesprekingen</vt:lpstr>
      <vt:lpstr>Executieve functies</vt:lpstr>
      <vt:lpstr>Excursies en buitenschoolse activiteiten</vt:lpstr>
      <vt:lpstr>Wie voor wat?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Job Oomen</dc:creator>
  <cp:lastModifiedBy>Job Oomen</cp:lastModifiedBy>
  <cp:revision>646</cp:revision>
  <dcterms:created xsi:type="dcterms:W3CDTF">2025-09-08T06:06:56Z</dcterms:created>
  <dcterms:modified xsi:type="dcterms:W3CDTF">2025-09-29T15:02:55Z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15030db-5b96-4a80-bef5-9bbf300e0d2e_Enabled">
    <vt:lpwstr>true</vt:lpwstr>
  </property>
  <property fmtid="{D5CDD505-2E9C-101B-9397-08002B2CF9AE}" pid="3" name="MSIP_Label_415030db-5b96-4a80-bef5-9bbf300e0d2e_SetDate">
    <vt:lpwstr>2022-09-12T07:14:02Z</vt:lpwstr>
  </property>
  <property fmtid="{D5CDD505-2E9C-101B-9397-08002B2CF9AE}" pid="4" name="MSIP_Label_415030db-5b96-4a80-bef5-9bbf300e0d2e_Method">
    <vt:lpwstr>Standard</vt:lpwstr>
  </property>
  <property fmtid="{D5CDD505-2E9C-101B-9397-08002B2CF9AE}" pid="5" name="MSIP_Label_415030db-5b96-4a80-bef5-9bbf300e0d2e_Name">
    <vt:lpwstr>General</vt:lpwstr>
  </property>
  <property fmtid="{D5CDD505-2E9C-101B-9397-08002B2CF9AE}" pid="6" name="MSIP_Label_415030db-5b96-4a80-bef5-9bbf300e0d2e_SiteId">
    <vt:lpwstr>9e9002aa-e50e-44b8-bb7a-021d21198024</vt:lpwstr>
  </property>
  <property fmtid="{D5CDD505-2E9C-101B-9397-08002B2CF9AE}" pid="7" name="MSIP_Label_415030db-5b96-4a80-bef5-9bbf300e0d2e_ActionId">
    <vt:lpwstr>f76b163f-1f02-4fc9-a9d2-1558ef18c5df</vt:lpwstr>
  </property>
  <property fmtid="{D5CDD505-2E9C-101B-9397-08002B2CF9AE}" pid="8" name="MSIP_Label_415030db-5b96-4a80-bef5-9bbf300e0d2e_ContentBits">
    <vt:lpwstr>0</vt:lpwstr>
  </property>
  <property fmtid="{D5CDD505-2E9C-101B-9397-08002B2CF9AE}" pid="9" name="ContentTypeId">
    <vt:lpwstr>0x010100B032D1093CB07E4B8D8957208934C780</vt:lpwstr>
  </property>
  <property fmtid="{D5CDD505-2E9C-101B-9397-08002B2CF9AE}" pid="10" name="MediaServiceImageTags">
    <vt:lpwstr/>
  </property>
</Properties>
</file>